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Canva Sans Bold" charset="1" panose="020B0803030501040103"/>
      <p:regular r:id="rId21"/>
    </p:embeddedFont>
    <p:embeddedFont>
      <p:font typeface="Canva Sans" charset="1" panose="020B0503030501040103"/>
      <p:regular r:id="rId22"/>
    </p:embeddedFont>
    <p:embeddedFont>
      <p:font typeface="Quicksand" charset="1" panose="00000000000000000000"/>
      <p:regular r:id="rId23"/>
    </p:embeddedFont>
    <p:embeddedFont>
      <p:font typeface="Quicksand Bold" charset="1" panose="00000000000000000000"/>
      <p:regular r:id="rId24"/>
    </p:embeddedFont>
    <p:embeddedFont>
      <p:font typeface="IBM Plex Serif Italics" charset="1" panose="02060503050406000203"/>
      <p:regular r:id="rId25"/>
    </p:embeddedFont>
    <p:embeddedFont>
      <p:font typeface="IBM Plex Serif" charset="1" panose="020605030504060002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9dw-2CRw.mp4>
</file>

<file path=ppt/media/image1.jpeg>
</file>

<file path=ppt/media/image10.png>
</file>

<file path=ppt/media/image11.png>
</file>

<file path=ppt/media/image12.png>
</file>

<file path=ppt/media/image13.jpeg>
</file>

<file path=ppt/media/image14.jpeg>
</file>

<file path=ppt/media/image15.jpeg>
</file>

<file path=ppt/media/image16.png>
</file>

<file path=ppt/media/image17.jpe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jpeg" Type="http://schemas.openxmlformats.org/officeDocument/2006/relationships/image"/><Relationship Id="rId4" Target="../media/image14.jpeg" Type="http://schemas.openxmlformats.org/officeDocument/2006/relationships/image"/><Relationship Id="rId5" Target="../media/image15.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6.png" Type="http://schemas.openxmlformats.org/officeDocument/2006/relationships/image"/><Relationship Id="rId4" Target="../media/image17.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8.jpeg" Type="http://schemas.openxmlformats.org/officeDocument/2006/relationships/image"/><Relationship Id="rId4" Target="../media/VAG9dw-2CRw.mp4" Type="http://schemas.openxmlformats.org/officeDocument/2006/relationships/video"/><Relationship Id="rId5" Target="../media/VAG9dw-2CRw.mp4" Type="http://schemas.microsoft.com/office/2007/relationships/media"/></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AutoShape 2" id="2"/>
          <p:cNvSpPr/>
          <p:nvPr/>
        </p:nvSpPr>
        <p:spPr>
          <a:xfrm>
            <a:off x="3576310" y="9079230"/>
            <a:ext cx="11410594" cy="0"/>
          </a:xfrm>
          <a:prstGeom prst="line">
            <a:avLst/>
          </a:prstGeom>
          <a:ln cap="flat" w="9525">
            <a:solidFill>
              <a:srgbClr val="36211B"/>
            </a:solidFill>
            <a:prstDash val="solid"/>
            <a:headEnd type="none" len="sm" w="sm"/>
            <a:tailEnd type="none" len="sm" w="sm"/>
          </a:ln>
        </p:spPr>
      </p:sp>
      <p:sp>
        <p:nvSpPr>
          <p:cNvPr name="Freeform 3" id="3"/>
          <p:cNvSpPr/>
          <p:nvPr/>
        </p:nvSpPr>
        <p:spPr>
          <a:xfrm flipH="false" flipV="false" rot="0">
            <a:off x="0" y="9910777"/>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TextBox 4" id="4"/>
          <p:cNvSpPr txBox="true"/>
          <p:nvPr/>
        </p:nvSpPr>
        <p:spPr>
          <a:xfrm rot="0">
            <a:off x="1028700" y="8862060"/>
            <a:ext cx="2547610" cy="396240"/>
          </a:xfrm>
          <a:prstGeom prst="rect">
            <a:avLst/>
          </a:prstGeom>
        </p:spPr>
        <p:txBody>
          <a:bodyPr anchor="t" rtlCol="false" tIns="0" lIns="0" bIns="0" rIns="0">
            <a:spAutoFit/>
          </a:bodyPr>
          <a:lstStyle/>
          <a:p>
            <a:pPr algn="l">
              <a:lnSpc>
                <a:spcPts val="3359"/>
              </a:lnSpc>
            </a:pPr>
            <a:r>
              <a:rPr lang="en-US" b="true" sz="2400" spc="-48">
                <a:solidFill>
                  <a:srgbClr val="000000"/>
                </a:solidFill>
                <a:latin typeface="Canva Sans Bold"/>
                <a:ea typeface="Canva Sans Bold"/>
                <a:cs typeface="Canva Sans Bold"/>
                <a:sym typeface="Canva Sans Bold"/>
              </a:rPr>
              <a:t>THE GOD</a:t>
            </a:r>
          </a:p>
        </p:txBody>
      </p:sp>
      <p:sp>
        <p:nvSpPr>
          <p:cNvPr name="TextBox 5" id="5"/>
          <p:cNvSpPr txBox="true"/>
          <p:nvPr/>
        </p:nvSpPr>
        <p:spPr>
          <a:xfrm rot="0">
            <a:off x="1028700" y="2949175"/>
            <a:ext cx="16230600" cy="2711454"/>
          </a:xfrm>
          <a:prstGeom prst="rect">
            <a:avLst/>
          </a:prstGeom>
        </p:spPr>
        <p:txBody>
          <a:bodyPr anchor="t" rtlCol="false" tIns="0" lIns="0" bIns="0" rIns="0">
            <a:spAutoFit/>
          </a:bodyPr>
          <a:lstStyle/>
          <a:p>
            <a:pPr algn="ctr">
              <a:lnSpc>
                <a:spcPts val="7000"/>
              </a:lnSpc>
            </a:pPr>
            <a:r>
              <a:rPr lang="en-US" b="true" sz="7000" spc="-280">
                <a:solidFill>
                  <a:srgbClr val="000000"/>
                </a:solidFill>
                <a:latin typeface="Canva Sans Bold"/>
                <a:ea typeface="Canva Sans Bold"/>
                <a:cs typeface="Canva Sans Bold"/>
                <a:sym typeface="Canva Sans Bold"/>
              </a:rPr>
              <a:t>XÂY DỰNG ỨNG DỤNG CHAT </a:t>
            </a:r>
          </a:p>
          <a:p>
            <a:pPr algn="ctr">
              <a:lnSpc>
                <a:spcPts val="7000"/>
              </a:lnSpc>
            </a:pPr>
            <a:r>
              <a:rPr lang="en-US" b="true" sz="7000" spc="-280">
                <a:solidFill>
                  <a:srgbClr val="000000"/>
                </a:solidFill>
                <a:latin typeface="Canva Sans Bold"/>
                <a:ea typeface="Canva Sans Bold"/>
                <a:cs typeface="Canva Sans Bold"/>
                <a:sym typeface="Canva Sans Bold"/>
              </a:rPr>
              <a:t>ME</a:t>
            </a:r>
            <a:r>
              <a:rPr lang="en-US" b="true" sz="7000" spc="-280">
                <a:solidFill>
                  <a:srgbClr val="000000"/>
                </a:solidFill>
                <a:latin typeface="Canva Sans Bold"/>
                <a:ea typeface="Canva Sans Bold"/>
                <a:cs typeface="Canva Sans Bold"/>
                <a:sym typeface="Canva Sans Bold"/>
              </a:rPr>
              <a:t>SSAGING: NHẮN TIN NHÓM VÀ FILE</a:t>
            </a:r>
          </a:p>
          <a:p>
            <a:pPr algn="ctr">
              <a:lnSpc>
                <a:spcPts val="7000"/>
              </a:lnSpc>
            </a:pPr>
          </a:p>
        </p:txBody>
      </p:sp>
      <p:sp>
        <p:nvSpPr>
          <p:cNvPr name="TextBox 6" id="6"/>
          <p:cNvSpPr txBox="true"/>
          <p:nvPr/>
        </p:nvSpPr>
        <p:spPr>
          <a:xfrm rot="0">
            <a:off x="14515532" y="811530"/>
            <a:ext cx="2743768" cy="396240"/>
          </a:xfrm>
          <a:prstGeom prst="rect">
            <a:avLst/>
          </a:prstGeom>
        </p:spPr>
        <p:txBody>
          <a:bodyPr anchor="t" rtlCol="false" tIns="0" lIns="0" bIns="0" rIns="0">
            <a:spAutoFit/>
          </a:bodyPr>
          <a:lstStyle/>
          <a:p>
            <a:pPr algn="r">
              <a:lnSpc>
                <a:spcPts val="3359"/>
              </a:lnSpc>
            </a:pPr>
            <a:r>
              <a:rPr lang="en-US" sz="2400" spc="-48">
                <a:solidFill>
                  <a:srgbClr val="000000"/>
                </a:solidFill>
                <a:latin typeface="Canva Sans"/>
                <a:ea typeface="Canva Sans"/>
                <a:cs typeface="Canva Sans"/>
                <a:sym typeface="Canva Sans"/>
              </a:rPr>
              <a:t>07/01/2026</a:t>
            </a:r>
          </a:p>
        </p:txBody>
      </p:sp>
      <p:sp>
        <p:nvSpPr>
          <p:cNvPr name="Freeform 7" id="7"/>
          <p:cNvSpPr/>
          <p:nvPr/>
        </p:nvSpPr>
        <p:spPr>
          <a:xfrm flipH="false" flipV="false" rot="0">
            <a:off x="1028700" y="849630"/>
            <a:ext cx="3351363" cy="1076626"/>
          </a:xfrm>
          <a:custGeom>
            <a:avLst/>
            <a:gdLst/>
            <a:ahLst/>
            <a:cxnLst/>
            <a:rect r="r" b="b" t="t" l="l"/>
            <a:pathLst>
              <a:path h="1076626" w="3351363">
                <a:moveTo>
                  <a:pt x="0" y="0"/>
                </a:moveTo>
                <a:lnTo>
                  <a:pt x="3351363" y="0"/>
                </a:lnTo>
                <a:lnTo>
                  <a:pt x="3351363" y="1076626"/>
                </a:lnTo>
                <a:lnTo>
                  <a:pt x="0" y="1076626"/>
                </a:lnTo>
                <a:lnTo>
                  <a:pt x="0" y="0"/>
                </a:lnTo>
                <a:close/>
              </a:path>
            </a:pathLst>
          </a:custGeom>
          <a:blipFill>
            <a:blip r:embed="rId3"/>
            <a:stretch>
              <a:fillRect l="0" t="0" r="0" b="0"/>
            </a:stretch>
          </a:blipFill>
        </p:spPr>
      </p:sp>
      <p:sp>
        <p:nvSpPr>
          <p:cNvPr name="TextBox 8" id="8"/>
          <p:cNvSpPr txBox="true"/>
          <p:nvPr/>
        </p:nvSpPr>
        <p:spPr>
          <a:xfrm rot="0">
            <a:off x="5259394" y="6260704"/>
            <a:ext cx="8366231" cy="1011141"/>
          </a:xfrm>
          <a:prstGeom prst="rect">
            <a:avLst/>
          </a:prstGeom>
        </p:spPr>
        <p:txBody>
          <a:bodyPr anchor="t" rtlCol="false" tIns="0" lIns="0" bIns="0" rIns="0">
            <a:spAutoFit/>
          </a:bodyPr>
          <a:lstStyle/>
          <a:p>
            <a:pPr algn="l">
              <a:lnSpc>
                <a:spcPts val="4117"/>
              </a:lnSpc>
            </a:pPr>
            <a:r>
              <a:rPr lang="en-US" sz="2941">
                <a:solidFill>
                  <a:srgbClr val="000000"/>
                </a:solidFill>
                <a:latin typeface="Quicksand"/>
                <a:ea typeface="Quicksand"/>
                <a:cs typeface="Quicksand"/>
                <a:sym typeface="Quicksand"/>
              </a:rPr>
              <a:t>Giảng viên môn học: Th.s Nguyễn Hữu Trung</a:t>
            </a:r>
          </a:p>
          <a:p>
            <a:pPr algn="l" marL="0" indent="0" lvl="0">
              <a:lnSpc>
                <a:spcPts val="4117"/>
              </a:lnSpc>
              <a:spcBef>
                <a:spcPct val="0"/>
              </a:spcBef>
            </a:pPr>
          </a:p>
        </p:txBody>
      </p:sp>
      <p:sp>
        <p:nvSpPr>
          <p:cNvPr name="TextBox 9" id="9"/>
          <p:cNvSpPr txBox="true"/>
          <p:nvPr/>
        </p:nvSpPr>
        <p:spPr>
          <a:xfrm rot="0">
            <a:off x="3343262" y="1348779"/>
            <a:ext cx="11643643" cy="513301"/>
          </a:xfrm>
          <a:prstGeom prst="rect">
            <a:avLst/>
          </a:prstGeom>
        </p:spPr>
        <p:txBody>
          <a:bodyPr anchor="t" rtlCol="false" tIns="0" lIns="0" bIns="0" rIns="0">
            <a:spAutoFit/>
          </a:bodyPr>
          <a:lstStyle/>
          <a:p>
            <a:pPr algn="ctr" marL="0" indent="0" lvl="0">
              <a:lnSpc>
                <a:spcPts val="4257"/>
              </a:lnSpc>
              <a:spcBef>
                <a:spcPct val="0"/>
              </a:spcBef>
            </a:pPr>
            <a:r>
              <a:rPr lang="en-US" sz="3041">
                <a:solidFill>
                  <a:srgbClr val="000000"/>
                </a:solidFill>
                <a:latin typeface="Quicksand"/>
                <a:ea typeface="Quicksand"/>
                <a:cs typeface="Quicksand"/>
                <a:sym typeface="Quicksand"/>
              </a:rPr>
              <a:t>Đại học Công nghệ TP. HCM </a:t>
            </a:r>
          </a:p>
        </p:txBody>
      </p:sp>
      <p:sp>
        <p:nvSpPr>
          <p:cNvPr name="TextBox 10" id="10"/>
          <p:cNvSpPr txBox="true"/>
          <p:nvPr/>
        </p:nvSpPr>
        <p:spPr>
          <a:xfrm rot="0">
            <a:off x="5259394" y="7146529"/>
            <a:ext cx="6988496" cy="1011141"/>
          </a:xfrm>
          <a:prstGeom prst="rect">
            <a:avLst/>
          </a:prstGeom>
        </p:spPr>
        <p:txBody>
          <a:bodyPr anchor="t" rtlCol="false" tIns="0" lIns="0" bIns="0" rIns="0">
            <a:spAutoFit/>
          </a:bodyPr>
          <a:lstStyle/>
          <a:p>
            <a:pPr algn="just">
              <a:lnSpc>
                <a:spcPts val="4117"/>
              </a:lnSpc>
            </a:pPr>
            <a:r>
              <a:rPr lang="en-US" sz="2941">
                <a:solidFill>
                  <a:srgbClr val="000000"/>
                </a:solidFill>
                <a:latin typeface="Quicksand"/>
                <a:ea typeface="Quicksand"/>
                <a:cs typeface="Quicksand"/>
                <a:sym typeface="Quicksand"/>
              </a:rPr>
              <a:t>Lớp: 22DKHA1</a:t>
            </a:r>
          </a:p>
          <a:p>
            <a:pPr algn="just" marL="0" indent="0" lvl="0">
              <a:lnSpc>
                <a:spcPts val="4117"/>
              </a:lnSpc>
              <a:spcBef>
                <a:spcPct val="0"/>
              </a:spcBef>
            </a:pPr>
          </a:p>
        </p:txBody>
      </p:sp>
      <p:sp>
        <p:nvSpPr>
          <p:cNvPr name="TextBox 11" id="11"/>
          <p:cNvSpPr txBox="true"/>
          <p:nvPr/>
        </p:nvSpPr>
        <p:spPr>
          <a:xfrm rot="0">
            <a:off x="5259394" y="5440063"/>
            <a:ext cx="7769213" cy="1011141"/>
          </a:xfrm>
          <a:prstGeom prst="rect">
            <a:avLst/>
          </a:prstGeom>
        </p:spPr>
        <p:txBody>
          <a:bodyPr anchor="t" rtlCol="false" tIns="0" lIns="0" bIns="0" rIns="0">
            <a:spAutoFit/>
          </a:bodyPr>
          <a:lstStyle/>
          <a:p>
            <a:pPr algn="just">
              <a:lnSpc>
                <a:spcPts val="4117"/>
              </a:lnSpc>
            </a:pPr>
            <a:r>
              <a:rPr lang="en-US" sz="2941">
                <a:solidFill>
                  <a:srgbClr val="000000"/>
                </a:solidFill>
                <a:latin typeface="Quicksand"/>
                <a:ea typeface="Quicksand"/>
                <a:cs typeface="Quicksand"/>
                <a:sym typeface="Quicksand"/>
              </a:rPr>
              <a:t>Ngành: Khoa học Dữ liệu</a:t>
            </a:r>
          </a:p>
          <a:p>
            <a:pPr algn="just" marL="0" indent="0" lvl="0">
              <a:lnSpc>
                <a:spcPts val="4117"/>
              </a:lnSpc>
              <a:spcBef>
                <a:spcPct val="0"/>
              </a:spcBef>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Freeform 3" id="3"/>
          <p:cNvSpPr/>
          <p:nvPr/>
        </p:nvSpPr>
        <p:spPr>
          <a:xfrm flipH="false" flipV="false" rot="0">
            <a:off x="10478629" y="2730977"/>
            <a:ext cx="3109959" cy="6404858"/>
          </a:xfrm>
          <a:custGeom>
            <a:avLst/>
            <a:gdLst/>
            <a:ahLst/>
            <a:cxnLst/>
            <a:rect r="r" b="b" t="t" l="l"/>
            <a:pathLst>
              <a:path h="6404858" w="3109959">
                <a:moveTo>
                  <a:pt x="0" y="0"/>
                </a:moveTo>
                <a:lnTo>
                  <a:pt x="3109958" y="0"/>
                </a:lnTo>
                <a:lnTo>
                  <a:pt x="3109958" y="6404858"/>
                </a:lnTo>
                <a:lnTo>
                  <a:pt x="0" y="6404858"/>
                </a:lnTo>
                <a:lnTo>
                  <a:pt x="0" y="0"/>
                </a:lnTo>
                <a:close/>
              </a:path>
            </a:pathLst>
          </a:custGeom>
          <a:blipFill>
            <a:blip r:embed="rId3"/>
            <a:stretch>
              <a:fillRect l="-2239" t="-1671" r="-1474" b="0"/>
            </a:stretch>
          </a:blipFill>
        </p:spPr>
      </p:sp>
      <p:sp>
        <p:nvSpPr>
          <p:cNvPr name="Freeform 4" id="4"/>
          <p:cNvSpPr/>
          <p:nvPr/>
        </p:nvSpPr>
        <p:spPr>
          <a:xfrm flipH="false" flipV="false" rot="0">
            <a:off x="6652463" y="2730977"/>
            <a:ext cx="3237585" cy="6466090"/>
          </a:xfrm>
          <a:custGeom>
            <a:avLst/>
            <a:gdLst/>
            <a:ahLst/>
            <a:cxnLst/>
            <a:rect r="r" b="b" t="t" l="l"/>
            <a:pathLst>
              <a:path h="6466090" w="3237585">
                <a:moveTo>
                  <a:pt x="0" y="0"/>
                </a:moveTo>
                <a:lnTo>
                  <a:pt x="3237585" y="0"/>
                </a:lnTo>
                <a:lnTo>
                  <a:pt x="3237585" y="6466090"/>
                </a:lnTo>
                <a:lnTo>
                  <a:pt x="0" y="6466090"/>
                </a:lnTo>
                <a:lnTo>
                  <a:pt x="0" y="0"/>
                </a:lnTo>
                <a:close/>
              </a:path>
            </a:pathLst>
          </a:custGeom>
          <a:blipFill>
            <a:blip r:embed="rId4"/>
            <a:stretch>
              <a:fillRect l="0" t="-2711" r="-998" b="-3474"/>
            </a:stretch>
          </a:blipFill>
        </p:spPr>
      </p:sp>
      <p:sp>
        <p:nvSpPr>
          <p:cNvPr name="Freeform 5" id="5"/>
          <p:cNvSpPr/>
          <p:nvPr/>
        </p:nvSpPr>
        <p:spPr>
          <a:xfrm flipH="false" flipV="false" rot="0">
            <a:off x="14209920" y="2730977"/>
            <a:ext cx="3049380" cy="6527323"/>
          </a:xfrm>
          <a:custGeom>
            <a:avLst/>
            <a:gdLst/>
            <a:ahLst/>
            <a:cxnLst/>
            <a:rect r="r" b="b" t="t" l="l"/>
            <a:pathLst>
              <a:path h="6527323" w="3049380">
                <a:moveTo>
                  <a:pt x="0" y="0"/>
                </a:moveTo>
                <a:lnTo>
                  <a:pt x="3049380" y="0"/>
                </a:lnTo>
                <a:lnTo>
                  <a:pt x="3049380" y="6527323"/>
                </a:lnTo>
                <a:lnTo>
                  <a:pt x="0" y="6527323"/>
                </a:lnTo>
                <a:lnTo>
                  <a:pt x="0" y="0"/>
                </a:lnTo>
                <a:close/>
              </a:path>
            </a:pathLst>
          </a:custGeom>
          <a:blipFill>
            <a:blip r:embed="rId5"/>
            <a:stretch>
              <a:fillRect l="-3099" t="0" r="0" b="-1279"/>
            </a:stretch>
          </a:blipFill>
        </p:spPr>
      </p:sp>
      <p:sp>
        <p:nvSpPr>
          <p:cNvPr name="TextBox 6" id="6"/>
          <p:cNvSpPr txBox="true"/>
          <p:nvPr/>
        </p:nvSpPr>
        <p:spPr>
          <a:xfrm rot="0">
            <a:off x="1028700" y="904875"/>
            <a:ext cx="16948515" cy="1094740"/>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Thiết kế và phát triển khai thác các tính năng chính</a:t>
            </a:r>
          </a:p>
        </p:txBody>
      </p:sp>
      <p:sp>
        <p:nvSpPr>
          <p:cNvPr name="TextBox 7" id="7"/>
          <p:cNvSpPr txBox="true"/>
          <p:nvPr/>
        </p:nvSpPr>
        <p:spPr>
          <a:xfrm rot="0">
            <a:off x="1028700" y="2744585"/>
            <a:ext cx="5729299" cy="1019175"/>
          </a:xfrm>
          <a:prstGeom prst="rect">
            <a:avLst/>
          </a:prstGeom>
        </p:spPr>
        <p:txBody>
          <a:bodyPr anchor="t" rtlCol="false" tIns="0" lIns="0" bIns="0" rIns="0">
            <a:spAutoFit/>
          </a:bodyPr>
          <a:lstStyle/>
          <a:p>
            <a:pPr algn="just">
              <a:lnSpc>
                <a:spcPts val="4199"/>
              </a:lnSpc>
            </a:pPr>
            <a:r>
              <a:rPr lang="en-US" b="true" sz="2999" spc="-59">
                <a:solidFill>
                  <a:srgbClr val="000000"/>
                </a:solidFill>
                <a:latin typeface="Canva Sans Bold"/>
                <a:ea typeface="Canva Sans Bold"/>
                <a:cs typeface="Canva Sans Bold"/>
                <a:sym typeface="Canva Sans Bold"/>
              </a:rPr>
              <a:t> Tin nhắn thời gian thực</a:t>
            </a:r>
          </a:p>
          <a:p>
            <a:pPr algn="just">
              <a:lnSpc>
                <a:spcPts val="4199"/>
              </a:lnSpc>
            </a:pPr>
          </a:p>
        </p:txBody>
      </p:sp>
      <p:sp>
        <p:nvSpPr>
          <p:cNvPr name="TextBox 8" id="8"/>
          <p:cNvSpPr txBox="true"/>
          <p:nvPr/>
        </p:nvSpPr>
        <p:spPr>
          <a:xfrm rot="0">
            <a:off x="1028700" y="3510178"/>
            <a:ext cx="5377108" cy="6465570"/>
          </a:xfrm>
          <a:prstGeom prst="rect">
            <a:avLst/>
          </a:prstGeom>
        </p:spPr>
        <p:txBody>
          <a:bodyPr anchor="t" rtlCol="false" tIns="0" lIns="0" bIns="0" rIns="0">
            <a:spAutoFit/>
          </a:bodyPr>
          <a:lstStyle/>
          <a:p>
            <a:pPr algn="l" marL="518160" indent="-259080" lvl="1">
              <a:lnSpc>
                <a:spcPts val="4320"/>
              </a:lnSpc>
              <a:buFont typeface="Arial"/>
              <a:buChar char="•"/>
            </a:pPr>
            <a:r>
              <a:rPr lang="en-US" sz="2400" spc="-48">
                <a:solidFill>
                  <a:srgbClr val="000000"/>
                </a:solidFill>
                <a:latin typeface="Canva Sans"/>
                <a:ea typeface="Canva Sans"/>
                <a:cs typeface="Canva Sans"/>
                <a:sym typeface="Canva Sans"/>
              </a:rPr>
              <a:t>Màn hình chat cả c</a:t>
            </a:r>
            <a:r>
              <a:rPr lang="en-US" sz="2400" spc="-48">
                <a:solidFill>
                  <a:srgbClr val="000000"/>
                </a:solidFill>
                <a:latin typeface="Canva Sans"/>
                <a:ea typeface="Canva Sans"/>
                <a:cs typeface="Canva Sans"/>
                <a:sym typeface="Canva Sans"/>
              </a:rPr>
              <a:t>á nhân và nhóm đều hoạt động hoàn toàn thời gian thực nhờ Firestore Streams</a:t>
            </a:r>
          </a:p>
          <a:p>
            <a:pPr algn="l" marL="518160" indent="-259080" lvl="1">
              <a:lnSpc>
                <a:spcPts val="4320"/>
              </a:lnSpc>
              <a:buFont typeface="Arial"/>
              <a:buChar char="•"/>
            </a:pPr>
            <a:r>
              <a:rPr lang="en-US" sz="2400" spc="-48">
                <a:solidFill>
                  <a:srgbClr val="000000"/>
                </a:solidFill>
                <a:latin typeface="Canva Sans"/>
                <a:ea typeface="Canva Sans"/>
                <a:cs typeface="Canva Sans"/>
                <a:sym typeface="Canva Sans"/>
              </a:rPr>
              <a:t>Các tính năng chính bao gồm hiển thị tin nhắn theo thứ tự thời gian, hỗ trợ ghim tin nhắn quan trọng lên đầu hội thoại, xóa tin nhắn với thông báo "Tin nhắn đã bị xoá", và menu ngữ cảnh khi nhấn giữ tin nhắn.</a:t>
            </a:r>
          </a:p>
          <a:p>
            <a:pPr algn="l">
              <a:lnSpc>
                <a:spcPts val="432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Freeform 3" id="3"/>
          <p:cNvSpPr/>
          <p:nvPr/>
        </p:nvSpPr>
        <p:spPr>
          <a:xfrm flipH="false" flipV="false" rot="0">
            <a:off x="9128419" y="2656840"/>
            <a:ext cx="3168981" cy="6601460"/>
          </a:xfrm>
          <a:custGeom>
            <a:avLst/>
            <a:gdLst/>
            <a:ahLst/>
            <a:cxnLst/>
            <a:rect r="r" b="b" t="t" l="l"/>
            <a:pathLst>
              <a:path h="6601460" w="3168981">
                <a:moveTo>
                  <a:pt x="0" y="0"/>
                </a:moveTo>
                <a:lnTo>
                  <a:pt x="3168981" y="0"/>
                </a:lnTo>
                <a:lnTo>
                  <a:pt x="3168981" y="6601460"/>
                </a:lnTo>
                <a:lnTo>
                  <a:pt x="0" y="6601460"/>
                </a:lnTo>
                <a:lnTo>
                  <a:pt x="0" y="0"/>
                </a:lnTo>
                <a:close/>
              </a:path>
            </a:pathLst>
          </a:custGeom>
          <a:blipFill>
            <a:blip r:embed="rId3"/>
            <a:stretch>
              <a:fillRect l="0" t="-199" r="-3945" b="-1893"/>
            </a:stretch>
          </a:blipFill>
        </p:spPr>
      </p:sp>
      <p:sp>
        <p:nvSpPr>
          <p:cNvPr name="Freeform 4" id="4"/>
          <p:cNvSpPr/>
          <p:nvPr/>
        </p:nvSpPr>
        <p:spPr>
          <a:xfrm flipH="false" flipV="false" rot="0">
            <a:off x="13364200" y="2656840"/>
            <a:ext cx="3096742" cy="6573786"/>
          </a:xfrm>
          <a:custGeom>
            <a:avLst/>
            <a:gdLst/>
            <a:ahLst/>
            <a:cxnLst/>
            <a:rect r="r" b="b" t="t" l="l"/>
            <a:pathLst>
              <a:path h="6573786" w="3096742">
                <a:moveTo>
                  <a:pt x="0" y="0"/>
                </a:moveTo>
                <a:lnTo>
                  <a:pt x="3096743" y="0"/>
                </a:lnTo>
                <a:lnTo>
                  <a:pt x="3096743" y="6573786"/>
                </a:lnTo>
                <a:lnTo>
                  <a:pt x="0" y="6573786"/>
                </a:lnTo>
                <a:lnTo>
                  <a:pt x="0" y="0"/>
                </a:lnTo>
                <a:close/>
              </a:path>
            </a:pathLst>
          </a:custGeom>
          <a:blipFill>
            <a:blip r:embed="rId4"/>
            <a:stretch>
              <a:fillRect l="0" t="0" r="0" b="0"/>
            </a:stretch>
          </a:blipFill>
        </p:spPr>
      </p:sp>
      <p:sp>
        <p:nvSpPr>
          <p:cNvPr name="TextBox 5" id="5"/>
          <p:cNvSpPr txBox="true"/>
          <p:nvPr/>
        </p:nvSpPr>
        <p:spPr>
          <a:xfrm rot="0">
            <a:off x="1028700" y="904875"/>
            <a:ext cx="16948515" cy="1094740"/>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Thiết kế và phát triển khai thác các tính năng chính</a:t>
            </a:r>
          </a:p>
        </p:txBody>
      </p:sp>
      <p:sp>
        <p:nvSpPr>
          <p:cNvPr name="TextBox 6" id="6"/>
          <p:cNvSpPr txBox="true"/>
          <p:nvPr/>
        </p:nvSpPr>
        <p:spPr>
          <a:xfrm rot="0">
            <a:off x="1028700" y="2744585"/>
            <a:ext cx="7029450" cy="1019175"/>
          </a:xfrm>
          <a:prstGeom prst="rect">
            <a:avLst/>
          </a:prstGeom>
        </p:spPr>
        <p:txBody>
          <a:bodyPr anchor="t" rtlCol="false" tIns="0" lIns="0" bIns="0" rIns="0">
            <a:spAutoFit/>
          </a:bodyPr>
          <a:lstStyle/>
          <a:p>
            <a:pPr algn="just">
              <a:lnSpc>
                <a:spcPts val="4199"/>
              </a:lnSpc>
            </a:pPr>
            <a:r>
              <a:rPr lang="en-US" b="true" sz="2999" spc="-59">
                <a:solidFill>
                  <a:srgbClr val="000000"/>
                </a:solidFill>
                <a:latin typeface="Canva Sans Bold"/>
                <a:ea typeface="Canva Sans Bold"/>
                <a:cs typeface="Canva Sans Bold"/>
                <a:sym typeface="Canva Sans Bold"/>
              </a:rPr>
              <a:t>Chia sẻ tệp tin và hình ảnh</a:t>
            </a:r>
          </a:p>
          <a:p>
            <a:pPr algn="just">
              <a:lnSpc>
                <a:spcPts val="4199"/>
              </a:lnSpc>
            </a:pPr>
          </a:p>
        </p:txBody>
      </p:sp>
      <p:sp>
        <p:nvSpPr>
          <p:cNvPr name="TextBox 7" id="7"/>
          <p:cNvSpPr txBox="true"/>
          <p:nvPr/>
        </p:nvSpPr>
        <p:spPr>
          <a:xfrm rot="0">
            <a:off x="1028700" y="3510178"/>
            <a:ext cx="6892617" cy="5379720"/>
          </a:xfrm>
          <a:prstGeom prst="rect">
            <a:avLst/>
          </a:prstGeom>
        </p:spPr>
        <p:txBody>
          <a:bodyPr anchor="t" rtlCol="false" tIns="0" lIns="0" bIns="0" rIns="0">
            <a:spAutoFit/>
          </a:bodyPr>
          <a:lstStyle/>
          <a:p>
            <a:pPr algn="l" marL="518160" indent="-259080" lvl="1">
              <a:lnSpc>
                <a:spcPts val="4320"/>
              </a:lnSpc>
              <a:buFont typeface="Arial"/>
              <a:buChar char="•"/>
            </a:pPr>
            <a:r>
              <a:rPr lang="en-US" sz="2400" spc="-48">
                <a:solidFill>
                  <a:srgbClr val="000000"/>
                </a:solidFill>
                <a:latin typeface="Canva Sans"/>
                <a:ea typeface="Canva Sans"/>
                <a:cs typeface="Canva Sans"/>
                <a:sym typeface="Canva Sans"/>
              </a:rPr>
              <a:t>Ứng dụng hỗ trợ gửi đa dạng định dạng tệp tin thông qua nú</a:t>
            </a:r>
            <a:r>
              <a:rPr lang="en-US" sz="2400" spc="-48">
                <a:solidFill>
                  <a:srgbClr val="000000"/>
                </a:solidFill>
                <a:latin typeface="Canva Sans"/>
                <a:ea typeface="Canva Sans"/>
                <a:cs typeface="Canva Sans"/>
                <a:sym typeface="Canva Sans"/>
              </a:rPr>
              <a:t>t đính kè</a:t>
            </a:r>
            <a:r>
              <a:rPr lang="en-US" sz="2400" spc="-48">
                <a:solidFill>
                  <a:srgbClr val="000000"/>
                </a:solidFill>
                <a:latin typeface="Canva Sans"/>
                <a:ea typeface="Canva Sans"/>
                <a:cs typeface="Canva Sans"/>
                <a:sym typeface="Canva Sans"/>
              </a:rPr>
              <a:t>m,</a:t>
            </a:r>
            <a:r>
              <a:rPr lang="en-US" sz="2400" spc="-48">
                <a:solidFill>
                  <a:srgbClr val="000000"/>
                </a:solidFill>
                <a:latin typeface="Canva Sans"/>
                <a:ea typeface="Canva Sans"/>
                <a:cs typeface="Canva Sans"/>
                <a:sym typeface="Canva Sans"/>
              </a:rPr>
              <a:t> bao gồm hình ảnh (hình nhỏ đại diện cho nội dung chính và xem full-screen với hiệu ứng zoom), tài liệu PDF, file nén ZIP và các định dạng khác</a:t>
            </a:r>
          </a:p>
          <a:p>
            <a:pPr algn="l" marL="518160" indent="-259080" lvl="1">
              <a:lnSpc>
                <a:spcPts val="4320"/>
              </a:lnSpc>
              <a:buFont typeface="Arial"/>
              <a:buChar char="•"/>
            </a:pPr>
            <a:r>
              <a:rPr lang="en-US" sz="2400" spc="-48">
                <a:solidFill>
                  <a:srgbClr val="000000"/>
                </a:solidFill>
                <a:latin typeface="Canva Sans"/>
                <a:ea typeface="Canva Sans"/>
                <a:cs typeface="Canva Sans"/>
                <a:sym typeface="Canva Sans"/>
              </a:rPr>
              <a:t>Quy trình xử lý: tệp được chọn từ thiết bị, upload lên Cloudinary, lưu URL vào tin nhắn trong Firestore và người nhận có thể tải về hoặc xem trực tiếp.</a:t>
            </a:r>
          </a:p>
          <a:p>
            <a:pPr algn="l">
              <a:lnSpc>
                <a:spcPts val="4320"/>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AutoShape 2" id="2"/>
          <p:cNvSpPr/>
          <p:nvPr/>
        </p:nvSpPr>
        <p:spPr>
          <a:xfrm>
            <a:off x="3576310" y="9079230"/>
            <a:ext cx="5588773" cy="0"/>
          </a:xfrm>
          <a:prstGeom prst="line">
            <a:avLst/>
          </a:prstGeom>
          <a:ln cap="flat" w="9525">
            <a:solidFill>
              <a:srgbClr val="36211B"/>
            </a:solidFill>
            <a:prstDash val="solid"/>
            <a:headEnd type="none" len="sm" w="sm"/>
            <a:tailEnd type="none" len="sm" w="sm"/>
          </a:ln>
        </p:spPr>
      </p:sp>
      <p:sp>
        <p:nvSpPr>
          <p:cNvPr name="Freeform 3" id="3"/>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pic>
        <p:nvPicPr>
          <p:cNvPr name="Picture 4" id="4">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1828800" y="1347138"/>
            <a:ext cx="14630400" cy="8229600"/>
          </a:xfrm>
          <a:prstGeom prst="rect">
            <a:avLst/>
          </a:prstGeom>
        </p:spPr>
      </p:pic>
      <p:sp>
        <p:nvSpPr>
          <p:cNvPr name="TextBox 5" id="5"/>
          <p:cNvSpPr txBox="true"/>
          <p:nvPr/>
        </p:nvSpPr>
        <p:spPr>
          <a:xfrm rot="0">
            <a:off x="0" y="252398"/>
            <a:ext cx="10963021" cy="1094740"/>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DEMO</a:t>
            </a:r>
          </a:p>
        </p:txBody>
      </p:sp>
    </p:spTree>
  </p:cSld>
  <p:clrMapOvr>
    <a:masterClrMapping/>
  </p:clrMapOvr>
  <p:timing>
    <p:tnLst>
      <p:par>
        <p:cTn dur="indefinite" restart="never" nodeType="tmRoot">
          <p:childTnLst>
            <p:video>
              <p:cMediaNode vol="100000">
                <p:cTn fill="hold" display="false">
                  <p:stCondLst>
                    <p:cond delay="indefinite"/>
                  </p:stCondLst>
                </p:cTn>
                <p:tgtEl>
                  <p:spTgt spid="4"/>
                </p:tgtEl>
              </p:cMediaNode>
            </p:video>
          </p:childTnLst>
        </p:cTn>
      </p:par>
    </p:tnLst>
  </p:timing>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AutoShape 2" id="2"/>
          <p:cNvSpPr/>
          <p:nvPr/>
        </p:nvSpPr>
        <p:spPr>
          <a:xfrm>
            <a:off x="3576310" y="9079230"/>
            <a:ext cx="5588773" cy="0"/>
          </a:xfrm>
          <a:prstGeom prst="line">
            <a:avLst/>
          </a:prstGeom>
          <a:ln cap="flat" w="9525">
            <a:solidFill>
              <a:srgbClr val="36211B"/>
            </a:solidFill>
            <a:prstDash val="solid"/>
            <a:headEnd type="none" len="sm" w="sm"/>
            <a:tailEnd type="none" len="sm" w="sm"/>
          </a:ln>
        </p:spPr>
      </p:sp>
      <p:sp>
        <p:nvSpPr>
          <p:cNvPr name="Freeform 3" id="3"/>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TextBox 4" id="4"/>
          <p:cNvSpPr txBox="true"/>
          <p:nvPr/>
        </p:nvSpPr>
        <p:spPr>
          <a:xfrm rot="0">
            <a:off x="1028700" y="904875"/>
            <a:ext cx="10963021" cy="2228215"/>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Hạn chế và hướng phát triển</a:t>
            </a:r>
          </a:p>
          <a:p>
            <a:pPr algn="l">
              <a:lnSpc>
                <a:spcPts val="8959"/>
              </a:lnSpc>
            </a:pPr>
          </a:p>
        </p:txBody>
      </p:sp>
      <p:sp>
        <p:nvSpPr>
          <p:cNvPr name="TextBox 5" id="5"/>
          <p:cNvSpPr txBox="true"/>
          <p:nvPr/>
        </p:nvSpPr>
        <p:spPr>
          <a:xfrm rot="0">
            <a:off x="1028700" y="3009265"/>
            <a:ext cx="7726821" cy="6365875"/>
          </a:xfrm>
          <a:prstGeom prst="rect">
            <a:avLst/>
          </a:prstGeom>
        </p:spPr>
        <p:txBody>
          <a:bodyPr anchor="t" rtlCol="false" tIns="0" lIns="0" bIns="0" rIns="0">
            <a:spAutoFit/>
          </a:bodyPr>
          <a:lstStyle/>
          <a:p>
            <a:pPr algn="l" marL="539749" indent="-269875" lvl="1">
              <a:lnSpc>
                <a:spcPts val="4249"/>
              </a:lnSpc>
              <a:buFont typeface="Arial"/>
              <a:buChar char="•"/>
            </a:pPr>
            <a:r>
              <a:rPr lang="en-US" sz="2499" spc="-49">
                <a:solidFill>
                  <a:srgbClr val="000000"/>
                </a:solidFill>
                <a:latin typeface="Canva Sans"/>
                <a:ea typeface="Canva Sans"/>
                <a:cs typeface="Canva Sans"/>
                <a:sym typeface="Canva Sans"/>
              </a:rPr>
              <a:t>Hạn chế:</a:t>
            </a:r>
          </a:p>
          <a:p>
            <a:pPr algn="l" marL="1079499" indent="-359833" lvl="2">
              <a:lnSpc>
                <a:spcPts val="4249"/>
              </a:lnSpc>
              <a:buFont typeface="Arial"/>
              <a:buChar char="⚬"/>
            </a:pPr>
            <a:r>
              <a:rPr lang="en-US" sz="2499" spc="-49">
                <a:solidFill>
                  <a:srgbClr val="000000"/>
                </a:solidFill>
                <a:latin typeface="Canva Sans"/>
                <a:ea typeface="Canva Sans"/>
                <a:cs typeface="Canva Sans"/>
                <a:sym typeface="Canva Sans"/>
              </a:rPr>
              <a:t> </a:t>
            </a:r>
            <a:r>
              <a:rPr lang="en-US" sz="2499" spc="-49">
                <a:solidFill>
                  <a:srgbClr val="000000"/>
                </a:solidFill>
                <a:latin typeface="Canva Sans"/>
                <a:ea typeface="Canva Sans"/>
                <a:cs typeface="Canva Sans"/>
                <a:sym typeface="Canva Sans"/>
              </a:rPr>
              <a:t>Chưa triển khai thông báo đẩy bằng Firebase Cloud Messaging khi có tin nhắn mới. </a:t>
            </a:r>
          </a:p>
          <a:p>
            <a:pPr algn="l" marL="1079499" indent="-359833" lvl="2">
              <a:lnSpc>
                <a:spcPts val="4249"/>
              </a:lnSpc>
              <a:buFont typeface="Arial"/>
              <a:buChar char="⚬"/>
            </a:pPr>
            <a:r>
              <a:rPr lang="en-US" sz="2499" spc="-49">
                <a:solidFill>
                  <a:srgbClr val="000000"/>
                </a:solidFill>
                <a:latin typeface="Canva Sans"/>
                <a:ea typeface="Canva Sans"/>
                <a:cs typeface="Canva Sans"/>
                <a:sym typeface="Canva Sans"/>
              </a:rPr>
              <a:t> </a:t>
            </a:r>
            <a:r>
              <a:rPr lang="en-US" sz="2499" spc="-49">
                <a:solidFill>
                  <a:srgbClr val="000000"/>
                </a:solidFill>
                <a:latin typeface="Canva Sans"/>
                <a:ea typeface="Canva Sans"/>
                <a:cs typeface="Canva Sans"/>
                <a:sym typeface="Canva Sans"/>
              </a:rPr>
              <a:t>Không hỗ trợ gọi thoại hoặc video call. </a:t>
            </a:r>
          </a:p>
          <a:p>
            <a:pPr algn="l" marL="1079499" indent="-359833" lvl="2">
              <a:lnSpc>
                <a:spcPts val="4249"/>
              </a:lnSpc>
              <a:buFont typeface="Arial"/>
              <a:buChar char="⚬"/>
            </a:pPr>
            <a:r>
              <a:rPr lang="en-US" sz="2499" spc="-49">
                <a:solidFill>
                  <a:srgbClr val="000000"/>
                </a:solidFill>
                <a:latin typeface="Canva Sans"/>
                <a:ea typeface="Canva Sans"/>
                <a:cs typeface="Canva Sans"/>
                <a:sym typeface="Canva Sans"/>
              </a:rPr>
              <a:t> </a:t>
            </a:r>
            <a:r>
              <a:rPr lang="en-US" sz="2499" spc="-49">
                <a:solidFill>
                  <a:srgbClr val="000000"/>
                </a:solidFill>
                <a:latin typeface="Canva Sans"/>
                <a:ea typeface="Canva Sans"/>
                <a:cs typeface="Canva Sans"/>
                <a:sym typeface="Canva Sans"/>
              </a:rPr>
              <a:t>Chưa có cơ chế mã hóa end-to-end nâng cao cho tin nhắn. </a:t>
            </a:r>
          </a:p>
          <a:p>
            <a:pPr algn="l" marL="1079499" indent="-359833" lvl="2">
              <a:lnSpc>
                <a:spcPts val="4249"/>
              </a:lnSpc>
              <a:buFont typeface="Arial"/>
              <a:buChar char="⚬"/>
            </a:pPr>
            <a:r>
              <a:rPr lang="en-US" sz="2499" spc="-49">
                <a:solidFill>
                  <a:srgbClr val="000000"/>
                </a:solidFill>
                <a:latin typeface="Canva Sans"/>
                <a:ea typeface="Canva Sans"/>
                <a:cs typeface="Canva Sans"/>
                <a:sym typeface="Canva Sans"/>
              </a:rPr>
              <a:t> Chức năng tìm kiếm tin nhắn hoặc người dùng trong danh sách còn hạn chế. </a:t>
            </a:r>
          </a:p>
          <a:p>
            <a:pPr algn="l" marL="1079499" indent="-359833" lvl="2">
              <a:lnSpc>
                <a:spcPts val="4249"/>
              </a:lnSpc>
              <a:buFont typeface="Arial"/>
              <a:buChar char="⚬"/>
            </a:pPr>
            <a:r>
              <a:rPr lang="en-US" sz="2499" spc="-49">
                <a:solidFill>
                  <a:srgbClr val="000000"/>
                </a:solidFill>
                <a:latin typeface="Canva Sans"/>
                <a:ea typeface="Canva Sans"/>
                <a:cs typeface="Canva Sans"/>
                <a:sym typeface="Canva Sans"/>
              </a:rPr>
              <a:t> </a:t>
            </a:r>
            <a:r>
              <a:rPr lang="en-US" sz="2499" spc="-49">
                <a:solidFill>
                  <a:srgbClr val="000000"/>
                </a:solidFill>
                <a:latin typeface="Canva Sans"/>
                <a:ea typeface="Canva Sans"/>
                <a:cs typeface="Canva Sans"/>
                <a:sym typeface="Canva Sans"/>
              </a:rPr>
              <a:t>Quy mô thử nghiệm chỉ ở mức nhỏ </a:t>
            </a:r>
          </a:p>
          <a:p>
            <a:pPr algn="l" marL="1079499" indent="-359833" lvl="2">
              <a:lnSpc>
                <a:spcPts val="4249"/>
              </a:lnSpc>
              <a:buFont typeface="Arial"/>
              <a:buChar char="⚬"/>
            </a:pPr>
            <a:r>
              <a:rPr lang="en-US" sz="2499" spc="-49">
                <a:solidFill>
                  <a:srgbClr val="000000"/>
                </a:solidFill>
                <a:latin typeface="Canva Sans"/>
                <a:ea typeface="Canva Sans"/>
                <a:cs typeface="Canva Sans"/>
                <a:sym typeface="Canva Sans"/>
              </a:rPr>
              <a:t> Chưa hỗ trợ nền tảng web hoặc desktop.</a:t>
            </a:r>
          </a:p>
          <a:p>
            <a:pPr algn="l">
              <a:lnSpc>
                <a:spcPts val="4249"/>
              </a:lnSpc>
            </a:pPr>
          </a:p>
          <a:p>
            <a:pPr algn="l">
              <a:lnSpc>
                <a:spcPts val="4249"/>
              </a:lnSpc>
            </a:pPr>
          </a:p>
        </p:txBody>
      </p:sp>
      <p:sp>
        <p:nvSpPr>
          <p:cNvPr name="TextBox 6" id="6"/>
          <p:cNvSpPr txBox="true"/>
          <p:nvPr/>
        </p:nvSpPr>
        <p:spPr>
          <a:xfrm rot="0">
            <a:off x="9532479" y="2854325"/>
            <a:ext cx="7726821" cy="7432675"/>
          </a:xfrm>
          <a:prstGeom prst="rect">
            <a:avLst/>
          </a:prstGeom>
        </p:spPr>
        <p:txBody>
          <a:bodyPr anchor="t" rtlCol="false" tIns="0" lIns="0" bIns="0" rIns="0">
            <a:spAutoFit/>
          </a:bodyPr>
          <a:lstStyle/>
          <a:p>
            <a:pPr algn="l" marL="539749" indent="-269875" lvl="1">
              <a:lnSpc>
                <a:spcPts val="4249"/>
              </a:lnSpc>
              <a:buFont typeface="Arial"/>
              <a:buChar char="•"/>
            </a:pPr>
            <a:r>
              <a:rPr lang="en-US" sz="2499" spc="-49">
                <a:solidFill>
                  <a:srgbClr val="000000"/>
                </a:solidFill>
                <a:latin typeface="Canva Sans"/>
                <a:ea typeface="Canva Sans"/>
                <a:cs typeface="Canva Sans"/>
                <a:sym typeface="Canva Sans"/>
              </a:rPr>
              <a:t>Hướng phát triển:</a:t>
            </a:r>
          </a:p>
          <a:p>
            <a:pPr algn="l" marL="1079499" indent="-359833" lvl="2">
              <a:lnSpc>
                <a:spcPts val="4249"/>
              </a:lnSpc>
              <a:buFont typeface="Arial"/>
              <a:buChar char="⚬"/>
            </a:pPr>
            <a:r>
              <a:rPr lang="en-US" sz="2499" spc="-49">
                <a:solidFill>
                  <a:srgbClr val="000000"/>
                </a:solidFill>
                <a:latin typeface="Canva Sans"/>
                <a:ea typeface="Canva Sans"/>
                <a:cs typeface="Canva Sans"/>
                <a:sym typeface="Canva Sans"/>
              </a:rPr>
              <a:t> Tíc</a:t>
            </a:r>
            <a:r>
              <a:rPr lang="en-US" sz="2499" spc="-49">
                <a:solidFill>
                  <a:srgbClr val="000000"/>
                </a:solidFill>
                <a:latin typeface="Canva Sans"/>
                <a:ea typeface="Canva Sans"/>
                <a:cs typeface="Canva Sans"/>
                <a:sym typeface="Canva Sans"/>
              </a:rPr>
              <a:t>h hợp Firebase Cloud Messaging để gửi thông báo khi nhận tin nhắn mới hoặc </a:t>
            </a:r>
            <a:r>
              <a:rPr lang="en-US" sz="2499" spc="-49">
                <a:solidFill>
                  <a:srgbClr val="000000"/>
                </a:solidFill>
                <a:latin typeface="Canva Sans"/>
                <a:ea typeface="Canva Sans"/>
                <a:cs typeface="Canva Sans"/>
                <a:sym typeface="Canva Sans"/>
              </a:rPr>
              <a:t>có thàn</a:t>
            </a:r>
            <a:r>
              <a:rPr lang="en-US" sz="2499" spc="-49">
                <a:solidFill>
                  <a:srgbClr val="000000"/>
                </a:solidFill>
                <a:latin typeface="Canva Sans"/>
                <a:ea typeface="Canva Sans"/>
                <a:cs typeface="Canva Sans"/>
                <a:sym typeface="Canva Sans"/>
              </a:rPr>
              <a:t>h viên mới trong nhóm. </a:t>
            </a:r>
          </a:p>
          <a:p>
            <a:pPr algn="l" marL="1079499" indent="-359833" lvl="2">
              <a:lnSpc>
                <a:spcPts val="4249"/>
              </a:lnSpc>
              <a:buFont typeface="Arial"/>
              <a:buChar char="⚬"/>
            </a:pPr>
            <a:r>
              <a:rPr lang="en-US" sz="2499" spc="-49">
                <a:solidFill>
                  <a:srgbClr val="000000"/>
                </a:solidFill>
                <a:latin typeface="Canva Sans"/>
                <a:ea typeface="Canva Sans"/>
                <a:cs typeface="Canva Sans"/>
                <a:sym typeface="Canva Sans"/>
              </a:rPr>
              <a:t> Thêm tính năng gọi thoại và video call . </a:t>
            </a:r>
          </a:p>
          <a:p>
            <a:pPr algn="l" marL="1079499" indent="-359833" lvl="2">
              <a:lnSpc>
                <a:spcPts val="4249"/>
              </a:lnSpc>
              <a:buFont typeface="Arial"/>
              <a:buChar char="⚬"/>
            </a:pPr>
            <a:r>
              <a:rPr lang="en-US" sz="2499" spc="-49">
                <a:solidFill>
                  <a:srgbClr val="000000"/>
                </a:solidFill>
                <a:latin typeface="Canva Sans"/>
                <a:ea typeface="Canva Sans"/>
                <a:cs typeface="Canva Sans"/>
                <a:sym typeface="Canva Sans"/>
              </a:rPr>
              <a:t>Triển khai mã hóa end-to-end cho tin nhắn . </a:t>
            </a:r>
          </a:p>
          <a:p>
            <a:pPr algn="l" marL="1079499" indent="-359833" lvl="2">
              <a:lnSpc>
                <a:spcPts val="4249"/>
              </a:lnSpc>
              <a:buFont typeface="Arial"/>
              <a:buChar char="⚬"/>
            </a:pPr>
            <a:r>
              <a:rPr lang="en-US" sz="2499" spc="-49">
                <a:solidFill>
                  <a:srgbClr val="000000"/>
                </a:solidFill>
                <a:latin typeface="Canva Sans"/>
                <a:ea typeface="Canva Sans"/>
                <a:cs typeface="Canva Sans"/>
                <a:sym typeface="Canva Sans"/>
              </a:rPr>
              <a:t>Phát triển phiên bản Flutter Web để sử dụng trên trình duyệt và Flutter Desktop. </a:t>
            </a:r>
          </a:p>
          <a:p>
            <a:pPr algn="l" marL="1079499" indent="-359833" lvl="2">
              <a:lnSpc>
                <a:spcPts val="4249"/>
              </a:lnSpc>
              <a:buFont typeface="Arial"/>
              <a:buChar char="⚬"/>
            </a:pPr>
            <a:r>
              <a:rPr lang="en-US" sz="2499" spc="-49">
                <a:solidFill>
                  <a:srgbClr val="000000"/>
                </a:solidFill>
                <a:latin typeface="Canva Sans"/>
                <a:ea typeface="Canva Sans"/>
                <a:cs typeface="Canva Sans"/>
                <a:sym typeface="Canva Sans"/>
              </a:rPr>
              <a:t> Thêm chức năng tìm kiếm tin nhắn, lọc danh sách bạn bè, và online status chính xác hơn. . </a:t>
            </a:r>
          </a:p>
          <a:p>
            <a:pPr algn="l">
              <a:lnSpc>
                <a:spcPts val="4249"/>
              </a:lnSpc>
            </a:pPr>
          </a:p>
          <a:p>
            <a:pPr algn="l">
              <a:lnSpc>
                <a:spcPts val="4249"/>
              </a:lnSpc>
            </a:pPr>
          </a:p>
          <a:p>
            <a:pPr algn="l">
              <a:lnSpc>
                <a:spcPts val="4249"/>
              </a:lnSpc>
            </a:pPr>
          </a:p>
          <a:p>
            <a:pPr algn="l">
              <a:lnSpc>
                <a:spcPts val="4249"/>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AutoShape 2" id="2"/>
          <p:cNvSpPr/>
          <p:nvPr/>
        </p:nvSpPr>
        <p:spPr>
          <a:xfrm>
            <a:off x="3576310" y="9079230"/>
            <a:ext cx="5588773" cy="0"/>
          </a:xfrm>
          <a:prstGeom prst="line">
            <a:avLst/>
          </a:prstGeom>
          <a:ln cap="flat" w="9525">
            <a:solidFill>
              <a:srgbClr val="36211B"/>
            </a:solidFill>
            <a:prstDash val="solid"/>
            <a:headEnd type="none" len="sm" w="sm"/>
            <a:tailEnd type="none" len="sm" w="sm"/>
          </a:ln>
        </p:spPr>
      </p:sp>
      <p:sp>
        <p:nvSpPr>
          <p:cNvPr name="Freeform 3" id="3"/>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TextBox 4" id="4"/>
          <p:cNvSpPr txBox="true"/>
          <p:nvPr/>
        </p:nvSpPr>
        <p:spPr>
          <a:xfrm rot="0">
            <a:off x="1028700" y="904875"/>
            <a:ext cx="10963021" cy="2228215"/>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Kết luận </a:t>
            </a:r>
          </a:p>
          <a:p>
            <a:pPr algn="l">
              <a:lnSpc>
                <a:spcPts val="8959"/>
              </a:lnSpc>
            </a:pPr>
          </a:p>
        </p:txBody>
      </p:sp>
      <p:sp>
        <p:nvSpPr>
          <p:cNvPr name="TextBox 5" id="5"/>
          <p:cNvSpPr txBox="true"/>
          <p:nvPr/>
        </p:nvSpPr>
        <p:spPr>
          <a:xfrm rot="0">
            <a:off x="1028700" y="2980690"/>
            <a:ext cx="16230600" cy="5269230"/>
          </a:xfrm>
          <a:prstGeom prst="rect">
            <a:avLst/>
          </a:prstGeom>
        </p:spPr>
        <p:txBody>
          <a:bodyPr anchor="t" rtlCol="false" tIns="0" lIns="0" bIns="0" rIns="0">
            <a:spAutoFit/>
          </a:bodyPr>
          <a:lstStyle/>
          <a:p>
            <a:pPr algn="l" marL="561339" indent="-280669" lvl="1">
              <a:lnSpc>
                <a:spcPts val="4679"/>
              </a:lnSpc>
              <a:buFont typeface="Arial"/>
              <a:buChar char="•"/>
            </a:pPr>
            <a:r>
              <a:rPr lang="en-US" sz="2599" spc="-51">
                <a:solidFill>
                  <a:srgbClr val="000000"/>
                </a:solidFill>
                <a:latin typeface="Canva Sans"/>
                <a:ea typeface="Canva Sans"/>
                <a:cs typeface="Canva Sans"/>
                <a:sym typeface="Canva Sans"/>
              </a:rPr>
              <a:t>Đề tài đã mang lại những giá trị sau: </a:t>
            </a:r>
          </a:p>
          <a:p>
            <a:pPr algn="l" marL="1122678" indent="-374226" lvl="2">
              <a:lnSpc>
                <a:spcPts val="4679"/>
              </a:lnSpc>
              <a:buFont typeface="Arial"/>
              <a:buChar char="⚬"/>
            </a:pPr>
            <a:r>
              <a:rPr lang="en-US" sz="2599" spc="-51">
                <a:solidFill>
                  <a:srgbClr val="000000"/>
                </a:solidFill>
                <a:latin typeface="Canva Sans"/>
                <a:ea typeface="Canva Sans"/>
                <a:cs typeface="Canva Sans"/>
                <a:sym typeface="Canva Sans"/>
              </a:rPr>
              <a:t>Cung cấp một sản phẩm thực tế ứng dụng nhắn tin nhóm</a:t>
            </a:r>
            <a:r>
              <a:rPr lang="en-US" sz="2599" spc="-51">
                <a:solidFill>
                  <a:srgbClr val="000000"/>
                </a:solidFill>
                <a:latin typeface="Canva Sans"/>
                <a:ea typeface="Canva Sans"/>
                <a:cs typeface="Canva Sans"/>
                <a:sym typeface="Canva Sans"/>
              </a:rPr>
              <a:t> </a:t>
            </a:r>
            <a:r>
              <a:rPr lang="en-US" sz="2599" spc="-51">
                <a:solidFill>
                  <a:srgbClr val="000000"/>
                </a:solidFill>
                <a:latin typeface="Canva Sans"/>
                <a:ea typeface="Canva Sans"/>
                <a:cs typeface="Canva Sans"/>
                <a:sym typeface="Canva Sans"/>
              </a:rPr>
              <a:t>hoàn chỉnh có thể sử dụng ngay trong các nhóm làm việc nội bộ hoặc học tập. </a:t>
            </a:r>
          </a:p>
          <a:p>
            <a:pPr algn="l" marL="1122678" indent="-374226" lvl="2">
              <a:lnSpc>
                <a:spcPts val="4679"/>
              </a:lnSpc>
              <a:buFont typeface="Arial"/>
              <a:buChar char="⚬"/>
            </a:pPr>
            <a:r>
              <a:rPr lang="en-US" sz="2599" spc="-51">
                <a:solidFill>
                  <a:srgbClr val="000000"/>
                </a:solidFill>
                <a:latin typeface="Canva Sans"/>
                <a:ea typeface="Canva Sans"/>
                <a:cs typeface="Canva Sans"/>
                <a:sym typeface="Canva Sans"/>
              </a:rPr>
              <a:t>Giúp ng</a:t>
            </a:r>
            <a:r>
              <a:rPr lang="en-US" sz="2599" spc="-51">
                <a:solidFill>
                  <a:srgbClr val="000000"/>
                </a:solidFill>
                <a:latin typeface="Canva Sans"/>
                <a:ea typeface="Canva Sans"/>
                <a:cs typeface="Canva Sans"/>
                <a:sym typeface="Canva Sans"/>
              </a:rPr>
              <a:t>ười thực hiện nắm vững quy trình phát triển ứng dụng đa nền tảng bằng Flutter </a:t>
            </a:r>
          </a:p>
          <a:p>
            <a:pPr algn="l" marL="1122678" indent="-374226" lvl="2">
              <a:lnSpc>
                <a:spcPts val="4679"/>
              </a:lnSpc>
              <a:buFont typeface="Arial"/>
              <a:buChar char="⚬"/>
            </a:pPr>
            <a:r>
              <a:rPr lang="en-US" sz="2599" spc="-51">
                <a:solidFill>
                  <a:srgbClr val="000000"/>
                </a:solidFill>
                <a:latin typeface="Canva Sans"/>
                <a:ea typeface="Canva Sans"/>
                <a:cs typeface="Canva Sans"/>
                <a:sym typeface="Canva Sans"/>
              </a:rPr>
              <a:t>kết hợp Firebase và Cloudinary. </a:t>
            </a:r>
          </a:p>
          <a:p>
            <a:pPr algn="l" marL="1122678" indent="-374226" lvl="2">
              <a:lnSpc>
                <a:spcPts val="4679"/>
              </a:lnSpc>
              <a:buFont typeface="Arial"/>
              <a:buChar char="⚬"/>
            </a:pPr>
            <a:r>
              <a:rPr lang="en-US" sz="2599" spc="-51">
                <a:solidFill>
                  <a:srgbClr val="000000"/>
                </a:solidFill>
                <a:latin typeface="Canva Sans"/>
                <a:ea typeface="Canva Sans"/>
                <a:cs typeface="Canva Sans"/>
                <a:sym typeface="Canva Sans"/>
              </a:rPr>
              <a:t> Áp dụng thành công các kỹ thuật hiện đại: quản lý trạng thái với Provider, đồng bộ dữ liệu thời gian thực, lưu trữ media đám mây, thiết kế theo Material 3. </a:t>
            </a:r>
          </a:p>
          <a:p>
            <a:pPr algn="l" marL="1122678" indent="-374226" lvl="2">
              <a:lnSpc>
                <a:spcPts val="4679"/>
              </a:lnSpc>
              <a:buFont typeface="Arial"/>
              <a:buChar char="⚬"/>
            </a:pPr>
            <a:r>
              <a:rPr lang="en-US" sz="2599" spc="-51">
                <a:solidFill>
                  <a:srgbClr val="000000"/>
                </a:solidFill>
                <a:latin typeface="Canva Sans"/>
                <a:ea typeface="Canva Sans"/>
                <a:cs typeface="Canva Sans"/>
                <a:sym typeface="Canva Sans"/>
              </a:rPr>
              <a:t> Là</a:t>
            </a:r>
            <a:r>
              <a:rPr lang="en-US" sz="2599" spc="-51">
                <a:solidFill>
                  <a:srgbClr val="000000"/>
                </a:solidFill>
                <a:latin typeface="Canva Sans"/>
                <a:ea typeface="Canva Sans"/>
                <a:cs typeface="Canva Sans"/>
                <a:sym typeface="Canva Sans"/>
              </a:rPr>
              <a:t>m tài liệu tham khảo hữu ích cho các đề tài tương tự về phát triển ứng dụng chat trên Flutter.</a:t>
            </a:r>
          </a:p>
          <a:p>
            <a:pPr algn="l">
              <a:lnSpc>
                <a:spcPts val="4679"/>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TextBox 2" id="2"/>
          <p:cNvSpPr txBox="true"/>
          <p:nvPr/>
        </p:nvSpPr>
        <p:spPr>
          <a:xfrm rot="0">
            <a:off x="1028700" y="8862060"/>
            <a:ext cx="2547610" cy="396240"/>
          </a:xfrm>
          <a:prstGeom prst="rect">
            <a:avLst/>
          </a:prstGeom>
        </p:spPr>
        <p:txBody>
          <a:bodyPr anchor="t" rtlCol="false" tIns="0" lIns="0" bIns="0" rIns="0">
            <a:spAutoFit/>
          </a:bodyPr>
          <a:lstStyle/>
          <a:p>
            <a:pPr algn="l">
              <a:lnSpc>
                <a:spcPts val="3359"/>
              </a:lnSpc>
            </a:pPr>
            <a:r>
              <a:rPr lang="en-US" b="true" sz="2400" spc="-48">
                <a:solidFill>
                  <a:srgbClr val="000000"/>
                </a:solidFill>
                <a:latin typeface="Canva Sans Bold"/>
                <a:ea typeface="Canva Sans Bold"/>
                <a:cs typeface="Canva Sans Bold"/>
                <a:sym typeface="Canva Sans Bold"/>
              </a:rPr>
              <a:t>THE GOD</a:t>
            </a:r>
          </a:p>
        </p:txBody>
      </p:sp>
      <p:sp>
        <p:nvSpPr>
          <p:cNvPr name="AutoShape 3" id="3"/>
          <p:cNvSpPr/>
          <p:nvPr/>
        </p:nvSpPr>
        <p:spPr>
          <a:xfrm>
            <a:off x="3576310" y="9079230"/>
            <a:ext cx="5588773" cy="0"/>
          </a:xfrm>
          <a:prstGeom prst="line">
            <a:avLst/>
          </a:prstGeom>
          <a:ln cap="flat" w="9525">
            <a:solidFill>
              <a:srgbClr val="36211B"/>
            </a:solidFill>
            <a:prstDash val="solid"/>
            <a:headEnd type="none" len="sm" w="sm"/>
            <a:tailEnd type="none" len="sm" w="sm"/>
          </a:ln>
        </p:spPr>
      </p:sp>
      <p:sp>
        <p:nvSpPr>
          <p:cNvPr name="TextBox 4" id="4"/>
          <p:cNvSpPr txBox="true"/>
          <p:nvPr/>
        </p:nvSpPr>
        <p:spPr>
          <a:xfrm rot="0">
            <a:off x="2870204" y="4035928"/>
            <a:ext cx="12547592" cy="1609725"/>
          </a:xfrm>
          <a:prstGeom prst="rect">
            <a:avLst/>
          </a:prstGeom>
        </p:spPr>
        <p:txBody>
          <a:bodyPr anchor="t" rtlCol="false" tIns="0" lIns="0" bIns="0" rIns="0">
            <a:spAutoFit/>
          </a:bodyPr>
          <a:lstStyle/>
          <a:p>
            <a:pPr algn="ctr">
              <a:lnSpc>
                <a:spcPts val="12000"/>
              </a:lnSpc>
            </a:pPr>
            <a:r>
              <a:rPr lang="en-US" sz="12000" spc="-480">
                <a:solidFill>
                  <a:srgbClr val="000000"/>
                </a:solidFill>
                <a:latin typeface="IBM Plex Serif"/>
                <a:ea typeface="IBM Plex Serif"/>
                <a:cs typeface="IBM Plex Serif"/>
                <a:sym typeface="IBM Plex Serif"/>
              </a:rPr>
              <a:t>THANK YOU </a:t>
            </a:r>
          </a:p>
        </p:txBody>
      </p:sp>
      <p:sp>
        <p:nvSpPr>
          <p:cNvPr name="TextBox 5" id="5"/>
          <p:cNvSpPr txBox="true"/>
          <p:nvPr/>
        </p:nvSpPr>
        <p:spPr>
          <a:xfrm rot="0">
            <a:off x="3662490" y="5847212"/>
            <a:ext cx="10963021" cy="622935"/>
          </a:xfrm>
          <a:prstGeom prst="rect">
            <a:avLst/>
          </a:prstGeom>
        </p:spPr>
        <p:txBody>
          <a:bodyPr anchor="t" rtlCol="false" tIns="0" lIns="0" bIns="0" rIns="0">
            <a:spAutoFit/>
          </a:bodyPr>
          <a:lstStyle/>
          <a:p>
            <a:pPr algn="ctr">
              <a:lnSpc>
                <a:spcPts val="5040"/>
              </a:lnSpc>
            </a:pPr>
            <a:r>
              <a:rPr lang="en-US" sz="3600" i="true" spc="-144">
                <a:solidFill>
                  <a:srgbClr val="000000"/>
                </a:solidFill>
                <a:latin typeface="IBM Plex Serif Italics"/>
                <a:ea typeface="IBM Plex Serif Italics"/>
                <a:cs typeface="IBM Plex Serif Italics"/>
                <a:sym typeface="IBM Plex Serif Italics"/>
              </a:rPr>
              <a:t>For Listening</a:t>
            </a:r>
          </a:p>
        </p:txBody>
      </p:sp>
      <p:sp>
        <p:nvSpPr>
          <p:cNvPr name="TextBox 6" id="6"/>
          <p:cNvSpPr txBox="true"/>
          <p:nvPr/>
        </p:nvSpPr>
        <p:spPr>
          <a:xfrm rot="0">
            <a:off x="14515532" y="811530"/>
            <a:ext cx="2743768" cy="396240"/>
          </a:xfrm>
          <a:prstGeom prst="rect">
            <a:avLst/>
          </a:prstGeom>
        </p:spPr>
        <p:txBody>
          <a:bodyPr anchor="t" rtlCol="false" tIns="0" lIns="0" bIns="0" rIns="0">
            <a:spAutoFit/>
          </a:bodyPr>
          <a:lstStyle/>
          <a:p>
            <a:pPr algn="r">
              <a:lnSpc>
                <a:spcPts val="3359"/>
              </a:lnSpc>
            </a:pPr>
            <a:r>
              <a:rPr lang="en-US" sz="2400" spc="-48">
                <a:solidFill>
                  <a:srgbClr val="000000"/>
                </a:solidFill>
                <a:latin typeface="Canva Sans"/>
                <a:ea typeface="Canva Sans"/>
                <a:cs typeface="Canva Sans"/>
                <a:sym typeface="Canva Sans"/>
              </a:rPr>
              <a:t>01/07/2026</a:t>
            </a:r>
          </a:p>
        </p:txBody>
      </p:sp>
      <p:sp>
        <p:nvSpPr>
          <p:cNvPr name="Freeform 7" id="7"/>
          <p:cNvSpPr/>
          <p:nvPr/>
        </p:nvSpPr>
        <p:spPr>
          <a:xfrm flipH="false" flipV="false" rot="0">
            <a:off x="0" y="9910777"/>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AutoShape 2" id="2"/>
          <p:cNvSpPr/>
          <p:nvPr/>
        </p:nvSpPr>
        <p:spPr>
          <a:xfrm>
            <a:off x="3576310" y="9079230"/>
            <a:ext cx="5588773" cy="0"/>
          </a:xfrm>
          <a:prstGeom prst="line">
            <a:avLst/>
          </a:prstGeom>
          <a:ln cap="flat" w="9525">
            <a:solidFill>
              <a:srgbClr val="36211B"/>
            </a:solidFill>
            <a:prstDash val="solid"/>
            <a:headEnd type="none" len="sm" w="sm"/>
            <a:tailEnd type="none" len="sm" w="sm"/>
          </a:ln>
        </p:spPr>
      </p:sp>
      <p:sp>
        <p:nvSpPr>
          <p:cNvPr name="Freeform 3" id="3"/>
          <p:cNvSpPr/>
          <p:nvPr/>
        </p:nvSpPr>
        <p:spPr>
          <a:xfrm flipH="false" flipV="false" rot="0">
            <a:off x="0" y="0"/>
            <a:ext cx="18288000" cy="4342503"/>
          </a:xfrm>
          <a:custGeom>
            <a:avLst/>
            <a:gdLst/>
            <a:ahLst/>
            <a:cxnLst/>
            <a:rect r="r" b="b" t="t" l="l"/>
            <a:pathLst>
              <a:path h="4342503" w="18288000">
                <a:moveTo>
                  <a:pt x="0" y="0"/>
                </a:moveTo>
                <a:lnTo>
                  <a:pt x="18288000" y="0"/>
                </a:lnTo>
                <a:lnTo>
                  <a:pt x="18288000" y="4342503"/>
                </a:lnTo>
                <a:lnTo>
                  <a:pt x="0" y="4342503"/>
                </a:lnTo>
                <a:lnTo>
                  <a:pt x="0" y="0"/>
                </a:lnTo>
                <a:close/>
              </a:path>
            </a:pathLst>
          </a:custGeom>
          <a:blipFill>
            <a:blip r:embed="rId2"/>
            <a:stretch>
              <a:fillRect l="0" t="-132722" r="0" b="-4168"/>
            </a:stretch>
          </a:blipFill>
        </p:spPr>
      </p:sp>
      <p:sp>
        <p:nvSpPr>
          <p:cNvPr name="TextBox 4" id="4"/>
          <p:cNvSpPr txBox="true"/>
          <p:nvPr/>
        </p:nvSpPr>
        <p:spPr>
          <a:xfrm rot="0">
            <a:off x="1028700" y="8862060"/>
            <a:ext cx="2547610" cy="396240"/>
          </a:xfrm>
          <a:prstGeom prst="rect">
            <a:avLst/>
          </a:prstGeom>
        </p:spPr>
        <p:txBody>
          <a:bodyPr anchor="t" rtlCol="false" tIns="0" lIns="0" bIns="0" rIns="0">
            <a:spAutoFit/>
          </a:bodyPr>
          <a:lstStyle/>
          <a:p>
            <a:pPr algn="l">
              <a:lnSpc>
                <a:spcPts val="3359"/>
              </a:lnSpc>
            </a:pPr>
            <a:r>
              <a:rPr lang="en-US" b="true" sz="2400" spc="-48">
                <a:solidFill>
                  <a:srgbClr val="36211B"/>
                </a:solidFill>
                <a:latin typeface="Canva Sans Bold"/>
                <a:ea typeface="Canva Sans Bold"/>
                <a:cs typeface="Canva Sans Bold"/>
                <a:sym typeface="Canva Sans Bold"/>
              </a:rPr>
              <a:t>THE GOD</a:t>
            </a:r>
          </a:p>
        </p:txBody>
      </p:sp>
      <p:sp>
        <p:nvSpPr>
          <p:cNvPr name="TextBox 5" id="5"/>
          <p:cNvSpPr txBox="true"/>
          <p:nvPr/>
        </p:nvSpPr>
        <p:spPr>
          <a:xfrm rot="0">
            <a:off x="940398" y="619050"/>
            <a:ext cx="9914964" cy="1094740"/>
          </a:xfrm>
          <a:prstGeom prst="rect">
            <a:avLst/>
          </a:prstGeom>
        </p:spPr>
        <p:txBody>
          <a:bodyPr anchor="t" rtlCol="false" tIns="0" lIns="0" bIns="0" rIns="0">
            <a:spAutoFit/>
          </a:bodyPr>
          <a:lstStyle/>
          <a:p>
            <a:pPr algn="l" marL="0" indent="0" lvl="0">
              <a:lnSpc>
                <a:spcPts val="8959"/>
              </a:lnSpc>
              <a:spcBef>
                <a:spcPct val="0"/>
              </a:spcBef>
            </a:pPr>
            <a:r>
              <a:rPr lang="en-US" sz="6399">
                <a:solidFill>
                  <a:srgbClr val="000000"/>
                </a:solidFill>
                <a:latin typeface="Canva Sans"/>
                <a:ea typeface="Canva Sans"/>
                <a:cs typeface="Canva Sans"/>
                <a:sym typeface="Canva Sans"/>
              </a:rPr>
              <a:t>Nhóm The God</a:t>
            </a:r>
          </a:p>
        </p:txBody>
      </p:sp>
      <p:sp>
        <p:nvSpPr>
          <p:cNvPr name="Freeform 6" id="6"/>
          <p:cNvSpPr/>
          <p:nvPr/>
        </p:nvSpPr>
        <p:spPr>
          <a:xfrm flipH="false" flipV="false" rot="0">
            <a:off x="2204307" y="3009450"/>
            <a:ext cx="2666107" cy="2666107"/>
          </a:xfrm>
          <a:custGeom>
            <a:avLst/>
            <a:gdLst/>
            <a:ahLst/>
            <a:cxnLst/>
            <a:rect r="r" b="b" t="t" l="l"/>
            <a:pathLst>
              <a:path h="2666107" w="2666107">
                <a:moveTo>
                  <a:pt x="0" y="0"/>
                </a:moveTo>
                <a:lnTo>
                  <a:pt x="2666106" y="0"/>
                </a:lnTo>
                <a:lnTo>
                  <a:pt x="2666106" y="2666107"/>
                </a:lnTo>
                <a:lnTo>
                  <a:pt x="0" y="2666107"/>
                </a:lnTo>
                <a:lnTo>
                  <a:pt x="0" y="0"/>
                </a:lnTo>
                <a:close/>
              </a:path>
            </a:pathLst>
          </a:custGeom>
          <a:blipFill>
            <a:blip r:embed="rId3"/>
            <a:stretch>
              <a:fillRect l="0" t="0" r="0" b="0"/>
            </a:stretch>
          </a:blipFill>
        </p:spPr>
      </p:sp>
      <p:sp>
        <p:nvSpPr>
          <p:cNvPr name="Freeform 7" id="7"/>
          <p:cNvSpPr/>
          <p:nvPr/>
        </p:nvSpPr>
        <p:spPr>
          <a:xfrm flipH="false" flipV="false" rot="0">
            <a:off x="7810947" y="3009450"/>
            <a:ext cx="2666107" cy="2666107"/>
          </a:xfrm>
          <a:custGeom>
            <a:avLst/>
            <a:gdLst/>
            <a:ahLst/>
            <a:cxnLst/>
            <a:rect r="r" b="b" t="t" l="l"/>
            <a:pathLst>
              <a:path h="2666107" w="2666107">
                <a:moveTo>
                  <a:pt x="0" y="0"/>
                </a:moveTo>
                <a:lnTo>
                  <a:pt x="2666106" y="0"/>
                </a:lnTo>
                <a:lnTo>
                  <a:pt x="2666106" y="2666107"/>
                </a:lnTo>
                <a:lnTo>
                  <a:pt x="0" y="2666107"/>
                </a:lnTo>
                <a:lnTo>
                  <a:pt x="0" y="0"/>
                </a:lnTo>
                <a:close/>
              </a:path>
            </a:pathLst>
          </a:custGeom>
          <a:blipFill>
            <a:blip r:embed="rId3"/>
            <a:stretch>
              <a:fillRect l="0" t="0" r="0" b="0"/>
            </a:stretch>
          </a:blipFill>
        </p:spPr>
      </p:sp>
      <p:sp>
        <p:nvSpPr>
          <p:cNvPr name="Freeform 8" id="8"/>
          <p:cNvSpPr/>
          <p:nvPr/>
        </p:nvSpPr>
        <p:spPr>
          <a:xfrm flipH="false" flipV="false" rot="0">
            <a:off x="13420278" y="3009450"/>
            <a:ext cx="2666107" cy="2666107"/>
          </a:xfrm>
          <a:custGeom>
            <a:avLst/>
            <a:gdLst/>
            <a:ahLst/>
            <a:cxnLst/>
            <a:rect r="r" b="b" t="t" l="l"/>
            <a:pathLst>
              <a:path h="2666107" w="2666107">
                <a:moveTo>
                  <a:pt x="0" y="0"/>
                </a:moveTo>
                <a:lnTo>
                  <a:pt x="2666107" y="0"/>
                </a:lnTo>
                <a:lnTo>
                  <a:pt x="2666107" y="2666107"/>
                </a:lnTo>
                <a:lnTo>
                  <a:pt x="0" y="2666107"/>
                </a:lnTo>
                <a:lnTo>
                  <a:pt x="0" y="0"/>
                </a:lnTo>
                <a:close/>
              </a:path>
            </a:pathLst>
          </a:custGeom>
          <a:blipFill>
            <a:blip r:embed="rId3"/>
            <a:stretch>
              <a:fillRect l="0" t="0" r="0" b="0"/>
            </a:stretch>
          </a:blipFill>
        </p:spPr>
      </p:sp>
      <p:sp>
        <p:nvSpPr>
          <p:cNvPr name="TextBox 9" id="9"/>
          <p:cNvSpPr txBox="true"/>
          <p:nvPr/>
        </p:nvSpPr>
        <p:spPr>
          <a:xfrm rot="0">
            <a:off x="1028700" y="6132682"/>
            <a:ext cx="5017320" cy="49085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00000"/>
                </a:solidFill>
                <a:latin typeface="Quicksand Bold"/>
                <a:ea typeface="Quicksand Bold"/>
                <a:cs typeface="Quicksand Bold"/>
                <a:sym typeface="Quicksand Bold"/>
              </a:rPr>
              <a:t>Phạm Văn Thân</a:t>
            </a:r>
          </a:p>
        </p:txBody>
      </p:sp>
      <p:sp>
        <p:nvSpPr>
          <p:cNvPr name="TextBox 10" id="10"/>
          <p:cNvSpPr txBox="true"/>
          <p:nvPr/>
        </p:nvSpPr>
        <p:spPr>
          <a:xfrm rot="0">
            <a:off x="6635340" y="6132682"/>
            <a:ext cx="5017320" cy="49085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00000"/>
                </a:solidFill>
                <a:latin typeface="Quicksand Bold"/>
                <a:ea typeface="Quicksand Bold"/>
                <a:cs typeface="Quicksand Bold"/>
                <a:sym typeface="Quicksand Bold"/>
              </a:rPr>
              <a:t>Phạm Ninh Thuận</a:t>
            </a:r>
          </a:p>
        </p:txBody>
      </p:sp>
      <p:sp>
        <p:nvSpPr>
          <p:cNvPr name="TextBox 11" id="11"/>
          <p:cNvSpPr txBox="true"/>
          <p:nvPr/>
        </p:nvSpPr>
        <p:spPr>
          <a:xfrm rot="0">
            <a:off x="12241980" y="6129792"/>
            <a:ext cx="5017320" cy="490855"/>
          </a:xfrm>
          <a:prstGeom prst="rect">
            <a:avLst/>
          </a:prstGeom>
        </p:spPr>
        <p:txBody>
          <a:bodyPr anchor="t" rtlCol="false" tIns="0" lIns="0" bIns="0" rIns="0">
            <a:spAutoFit/>
          </a:bodyPr>
          <a:lstStyle/>
          <a:p>
            <a:pPr algn="ctr" marL="0" indent="0" lvl="0">
              <a:lnSpc>
                <a:spcPts val="3919"/>
              </a:lnSpc>
              <a:spcBef>
                <a:spcPct val="0"/>
              </a:spcBef>
            </a:pPr>
            <a:r>
              <a:rPr lang="en-US" b="true" sz="2799">
                <a:solidFill>
                  <a:srgbClr val="000000"/>
                </a:solidFill>
                <a:latin typeface="Quicksand Bold"/>
                <a:ea typeface="Quicksand Bold"/>
                <a:cs typeface="Quicksand Bold"/>
                <a:sym typeface="Quicksand Bold"/>
              </a:rPr>
              <a:t>Nguyễn Anh Thao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AutoShape 2" id="2"/>
          <p:cNvSpPr/>
          <p:nvPr/>
        </p:nvSpPr>
        <p:spPr>
          <a:xfrm>
            <a:off x="3576310" y="9079230"/>
            <a:ext cx="5588773" cy="0"/>
          </a:xfrm>
          <a:prstGeom prst="line">
            <a:avLst/>
          </a:prstGeom>
          <a:ln cap="flat" w="9525">
            <a:solidFill>
              <a:srgbClr val="36211B"/>
            </a:solidFill>
            <a:prstDash val="solid"/>
            <a:headEnd type="none" len="sm" w="sm"/>
            <a:tailEnd type="none" len="sm" w="sm"/>
          </a:ln>
        </p:spPr>
      </p:sp>
      <p:sp>
        <p:nvSpPr>
          <p:cNvPr name="Freeform 3" id="3"/>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TextBox 4" id="4"/>
          <p:cNvSpPr txBox="true"/>
          <p:nvPr/>
        </p:nvSpPr>
        <p:spPr>
          <a:xfrm rot="0">
            <a:off x="1028700" y="904875"/>
            <a:ext cx="10963021" cy="2228215"/>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Lý do chọn đề tài</a:t>
            </a:r>
          </a:p>
          <a:p>
            <a:pPr algn="l">
              <a:lnSpc>
                <a:spcPts val="8959"/>
              </a:lnSpc>
            </a:pPr>
          </a:p>
        </p:txBody>
      </p:sp>
      <p:sp>
        <p:nvSpPr>
          <p:cNvPr name="TextBox 5" id="5"/>
          <p:cNvSpPr txBox="true"/>
          <p:nvPr/>
        </p:nvSpPr>
        <p:spPr>
          <a:xfrm rot="0">
            <a:off x="1028700" y="3133107"/>
            <a:ext cx="16230600" cy="4813935"/>
          </a:xfrm>
          <a:prstGeom prst="rect">
            <a:avLst/>
          </a:prstGeom>
        </p:spPr>
        <p:txBody>
          <a:bodyPr anchor="t" rtlCol="false" tIns="0" lIns="0" bIns="0" rIns="0">
            <a:spAutoFit/>
          </a:bodyPr>
          <a:lstStyle/>
          <a:p>
            <a:pPr algn="l" marL="518160" indent="-259080" lvl="1">
              <a:lnSpc>
                <a:spcPts val="4800"/>
              </a:lnSpc>
              <a:buFont typeface="Arial"/>
              <a:buChar char="•"/>
            </a:pPr>
            <a:r>
              <a:rPr lang="en-US" sz="2400" spc="-48">
                <a:solidFill>
                  <a:srgbClr val="000000"/>
                </a:solidFill>
                <a:latin typeface="Canva Sans"/>
                <a:ea typeface="Canva Sans"/>
                <a:cs typeface="Canva Sans"/>
                <a:sym typeface="Canva Sans"/>
              </a:rPr>
              <a:t>Nhu cầu giao tiếp tức thời ngày càng cao trong công việc và học tập từ xa</a:t>
            </a:r>
          </a:p>
          <a:p>
            <a:pPr algn="l" marL="518160" indent="-259080" lvl="1">
              <a:lnSpc>
                <a:spcPts val="4800"/>
              </a:lnSpc>
              <a:buFont typeface="Arial"/>
              <a:buChar char="•"/>
            </a:pPr>
            <a:r>
              <a:rPr lang="en-US" sz="2400" spc="-48">
                <a:solidFill>
                  <a:srgbClr val="000000"/>
                </a:solidFill>
                <a:latin typeface="Canva Sans"/>
                <a:ea typeface="Canva Sans"/>
                <a:cs typeface="Canva Sans"/>
                <a:sym typeface="Canva Sans"/>
              </a:rPr>
              <a:t>Các ứng dụng thương mại tồn tại hạn chế: quyền riêng tư, chi phí, tùy chỉnh</a:t>
            </a:r>
          </a:p>
          <a:p>
            <a:pPr algn="l" marL="518160" indent="-259080" lvl="1">
              <a:lnSpc>
                <a:spcPts val="4800"/>
              </a:lnSpc>
              <a:buFont typeface="Arial"/>
              <a:buChar char="•"/>
            </a:pPr>
            <a:r>
              <a:rPr lang="en-US" sz="2400" spc="-48">
                <a:solidFill>
                  <a:srgbClr val="000000"/>
                </a:solidFill>
                <a:latin typeface="Canva Sans"/>
                <a:ea typeface="Canva Sans"/>
                <a:cs typeface="Canva Sans"/>
                <a:sym typeface="Canva Sans"/>
              </a:rPr>
              <a:t>Cơ hội nắm vững công nghệ hiện đại: Flutter, Firebase, Cloudinary</a:t>
            </a:r>
          </a:p>
          <a:p>
            <a:pPr algn="l" marL="518160" indent="-259080" lvl="1">
              <a:lnSpc>
                <a:spcPts val="4800"/>
              </a:lnSpc>
              <a:buFont typeface="Arial"/>
              <a:buChar char="•"/>
            </a:pPr>
            <a:r>
              <a:rPr lang="en-US" sz="2400" spc="-48">
                <a:solidFill>
                  <a:srgbClr val="000000"/>
                </a:solidFill>
                <a:latin typeface="Canva Sans"/>
                <a:ea typeface="Canva Sans"/>
                <a:cs typeface="Canva Sans"/>
                <a:sym typeface="Canva Sans"/>
              </a:rPr>
              <a:t>Tính thực tiễn cao: áp dụng cho nhóm nội bộ, doanh nghiệp nhỏ</a:t>
            </a:r>
          </a:p>
          <a:p>
            <a:pPr algn="l" marL="518160" indent="-259080" lvl="1">
              <a:lnSpc>
                <a:spcPts val="4800"/>
              </a:lnSpc>
              <a:buFont typeface="Arial"/>
              <a:buChar char="•"/>
            </a:pPr>
            <a:r>
              <a:rPr lang="en-US" sz="2400" spc="-48">
                <a:solidFill>
                  <a:srgbClr val="000000"/>
                </a:solidFill>
                <a:latin typeface="Canva Sans"/>
                <a:ea typeface="Canva Sans"/>
                <a:cs typeface="Canva Sans"/>
                <a:sym typeface="Canva Sans"/>
              </a:rPr>
              <a:t>Chính vì những lý do trên, đề tài “Xây dựng ứng dụng chat messaging: Nhắn tin nhóm và chia sẻ tệp tin” được lựa chọn để thực hiện trong môn học.</a:t>
            </a:r>
          </a:p>
          <a:p>
            <a:pPr algn="l">
              <a:lnSpc>
                <a:spcPts val="4800"/>
              </a:lnSpc>
            </a:pPr>
          </a:p>
          <a:p>
            <a:pPr algn="l">
              <a:lnSpc>
                <a:spcPts val="480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AutoShape 2" id="2"/>
          <p:cNvSpPr/>
          <p:nvPr/>
        </p:nvSpPr>
        <p:spPr>
          <a:xfrm>
            <a:off x="3576310" y="9079230"/>
            <a:ext cx="5588773" cy="0"/>
          </a:xfrm>
          <a:prstGeom prst="line">
            <a:avLst/>
          </a:prstGeom>
          <a:ln cap="flat" w="9525">
            <a:solidFill>
              <a:srgbClr val="36211B"/>
            </a:solidFill>
            <a:prstDash val="solid"/>
            <a:headEnd type="none" len="sm" w="sm"/>
            <a:tailEnd type="none" len="sm" w="sm"/>
          </a:ln>
        </p:spPr>
      </p:sp>
      <p:sp>
        <p:nvSpPr>
          <p:cNvPr name="Freeform 3" id="3"/>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TextBox 4" id="4"/>
          <p:cNvSpPr txBox="true"/>
          <p:nvPr/>
        </p:nvSpPr>
        <p:spPr>
          <a:xfrm rot="0">
            <a:off x="1028700" y="904875"/>
            <a:ext cx="10963021" cy="2228215"/>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Mục tiêu đề tài</a:t>
            </a:r>
          </a:p>
          <a:p>
            <a:pPr algn="l">
              <a:lnSpc>
                <a:spcPts val="8959"/>
              </a:lnSpc>
            </a:pPr>
          </a:p>
        </p:txBody>
      </p:sp>
      <p:sp>
        <p:nvSpPr>
          <p:cNvPr name="TextBox 5" id="5"/>
          <p:cNvSpPr txBox="true"/>
          <p:nvPr/>
        </p:nvSpPr>
        <p:spPr>
          <a:xfrm rot="0">
            <a:off x="1028700" y="3142632"/>
            <a:ext cx="16230600" cy="6023610"/>
          </a:xfrm>
          <a:prstGeom prst="rect">
            <a:avLst/>
          </a:prstGeom>
        </p:spPr>
        <p:txBody>
          <a:bodyPr anchor="t" rtlCol="false" tIns="0" lIns="0" bIns="0" rIns="0">
            <a:spAutoFit/>
          </a:bodyPr>
          <a:lstStyle/>
          <a:p>
            <a:pPr algn="l" marL="518160" indent="-259080" lvl="1">
              <a:lnSpc>
                <a:spcPts val="4799"/>
              </a:lnSpc>
              <a:buFont typeface="Arial"/>
              <a:buChar char="•"/>
            </a:pPr>
            <a:r>
              <a:rPr lang="en-US" sz="2399" spc="-47">
                <a:solidFill>
                  <a:srgbClr val="000000"/>
                </a:solidFill>
                <a:latin typeface="Canva Sans"/>
                <a:ea typeface="Canva Sans"/>
                <a:cs typeface="Canva Sans"/>
                <a:sym typeface="Canva Sans"/>
              </a:rPr>
              <a:t>Mục tiêu chính: xây dựng một ứng dụng nhắn tin trên nền tảng di động với các tính năng hỗ trợ nhắn tin thời gian thực cho chat cá nhân và nhóm, cho phép chia sẻ đa dạng định dạng tệp tin như hình ảnh, tài liệu PDF, ZIP, đồng thời đảm bảo xác thực người dùng an toàn và mang lại trải nghiệm người dùng tốt cùng giao diện thân thiện.</a:t>
            </a:r>
          </a:p>
          <a:p>
            <a:pPr algn="l" marL="518160" indent="-259080" lvl="1">
              <a:lnSpc>
                <a:spcPts val="4799"/>
              </a:lnSpc>
              <a:buFont typeface="Arial"/>
              <a:buChar char="•"/>
            </a:pPr>
            <a:r>
              <a:rPr lang="en-US" sz="2399" spc="-47">
                <a:solidFill>
                  <a:srgbClr val="000000"/>
                </a:solidFill>
                <a:latin typeface="Canva Sans"/>
                <a:ea typeface="Canva Sans"/>
                <a:cs typeface="Canva Sans"/>
                <a:sym typeface="Canva Sans"/>
              </a:rPr>
              <a:t>Mục tiêu p</a:t>
            </a:r>
            <a:r>
              <a:rPr lang="en-US" sz="2399" spc="-47">
                <a:solidFill>
                  <a:srgbClr val="000000"/>
                </a:solidFill>
                <a:latin typeface="Canva Sans"/>
                <a:ea typeface="Canva Sans"/>
                <a:cs typeface="Canva Sans"/>
                <a:sym typeface="Canva Sans"/>
              </a:rPr>
              <a:t>hụ:</a:t>
            </a:r>
          </a:p>
          <a:p>
            <a:pPr algn="l" marL="1036320" indent="-345440" lvl="2">
              <a:lnSpc>
                <a:spcPts val="4799"/>
              </a:lnSpc>
              <a:buFont typeface="Arial"/>
              <a:buChar char="⚬"/>
            </a:pPr>
            <a:r>
              <a:rPr lang="en-US" sz="2399" spc="-47">
                <a:solidFill>
                  <a:srgbClr val="000000"/>
                </a:solidFill>
                <a:latin typeface="Canva Sans"/>
                <a:ea typeface="Canva Sans"/>
                <a:cs typeface="Canva Sans"/>
                <a:sym typeface="Canva Sans"/>
              </a:rPr>
              <a:t>Phát triển đa nền tảng bằng Flutter</a:t>
            </a:r>
          </a:p>
          <a:p>
            <a:pPr algn="l" marL="1036320" indent="-345440" lvl="2">
              <a:lnSpc>
                <a:spcPts val="4799"/>
              </a:lnSpc>
              <a:buFont typeface="Arial"/>
              <a:buChar char="⚬"/>
            </a:pPr>
            <a:r>
              <a:rPr lang="en-US" sz="2399" spc="-47">
                <a:solidFill>
                  <a:srgbClr val="000000"/>
                </a:solidFill>
                <a:latin typeface="Canva Sans"/>
                <a:ea typeface="Canva Sans"/>
                <a:cs typeface="Canva Sans"/>
                <a:sym typeface="Canva Sans"/>
              </a:rPr>
              <a:t>Tích hợp Firebase (Auth + Firestore)</a:t>
            </a:r>
          </a:p>
          <a:p>
            <a:pPr algn="l" marL="1036320" indent="-345440" lvl="2">
              <a:lnSpc>
                <a:spcPts val="4799"/>
              </a:lnSpc>
              <a:buFont typeface="Arial"/>
              <a:buChar char="⚬"/>
            </a:pPr>
            <a:r>
              <a:rPr lang="en-US" sz="2399" spc="-47">
                <a:solidFill>
                  <a:srgbClr val="000000"/>
                </a:solidFill>
                <a:latin typeface="Canva Sans"/>
                <a:ea typeface="Canva Sans"/>
                <a:cs typeface="Canva Sans"/>
                <a:sym typeface="Canva Sans"/>
              </a:rPr>
              <a:t>Sử dụng Cloudinary</a:t>
            </a:r>
            <a:r>
              <a:rPr lang="en-US" sz="2399" spc="-47">
                <a:solidFill>
                  <a:srgbClr val="000000"/>
                </a:solidFill>
                <a:latin typeface="Canva Sans"/>
                <a:ea typeface="Canva Sans"/>
                <a:cs typeface="Canva Sans"/>
                <a:sym typeface="Canva Sans"/>
              </a:rPr>
              <a:t> lưu trữ file</a:t>
            </a:r>
          </a:p>
          <a:p>
            <a:pPr algn="l" marL="1036320" indent="-345440" lvl="2">
              <a:lnSpc>
                <a:spcPts val="4799"/>
              </a:lnSpc>
              <a:buFont typeface="Arial"/>
              <a:buChar char="⚬"/>
            </a:pPr>
            <a:r>
              <a:rPr lang="en-US" sz="2399" spc="-47">
                <a:solidFill>
                  <a:srgbClr val="000000"/>
                </a:solidFill>
                <a:latin typeface="Canva Sans"/>
                <a:ea typeface="Canva Sans"/>
                <a:cs typeface="Canva Sans"/>
                <a:sym typeface="Canva Sans"/>
              </a:rPr>
              <a:t>Hỗ trợ Dark Mode, animation</a:t>
            </a:r>
          </a:p>
          <a:p>
            <a:pPr algn="l">
              <a:lnSpc>
                <a:spcPts val="479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AutoShape 2" id="2"/>
          <p:cNvSpPr/>
          <p:nvPr/>
        </p:nvSpPr>
        <p:spPr>
          <a:xfrm>
            <a:off x="3576310" y="9079230"/>
            <a:ext cx="5588773" cy="0"/>
          </a:xfrm>
          <a:prstGeom prst="line">
            <a:avLst/>
          </a:prstGeom>
          <a:ln cap="flat" w="9525">
            <a:solidFill>
              <a:srgbClr val="36211B"/>
            </a:solidFill>
            <a:prstDash val="solid"/>
            <a:headEnd type="none" len="sm" w="sm"/>
            <a:tailEnd type="none" len="sm" w="sm"/>
          </a:ln>
        </p:spPr>
      </p:sp>
      <p:sp>
        <p:nvSpPr>
          <p:cNvPr name="Freeform 3" id="3"/>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TextBox 4" id="4"/>
          <p:cNvSpPr txBox="true"/>
          <p:nvPr/>
        </p:nvSpPr>
        <p:spPr>
          <a:xfrm rot="0">
            <a:off x="1028700" y="904875"/>
            <a:ext cx="10963021" cy="2228215"/>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Phạm vi và công nghệ sử dụng</a:t>
            </a:r>
          </a:p>
          <a:p>
            <a:pPr algn="l">
              <a:lnSpc>
                <a:spcPts val="8959"/>
              </a:lnSpc>
            </a:pPr>
          </a:p>
        </p:txBody>
      </p:sp>
      <p:sp>
        <p:nvSpPr>
          <p:cNvPr name="TextBox 5" id="5"/>
          <p:cNvSpPr txBox="true"/>
          <p:nvPr/>
        </p:nvSpPr>
        <p:spPr>
          <a:xfrm rot="0">
            <a:off x="1028700" y="3142632"/>
            <a:ext cx="16230600" cy="5414010"/>
          </a:xfrm>
          <a:prstGeom prst="rect">
            <a:avLst/>
          </a:prstGeom>
        </p:spPr>
        <p:txBody>
          <a:bodyPr anchor="t" rtlCol="false" tIns="0" lIns="0" bIns="0" rIns="0">
            <a:spAutoFit/>
          </a:bodyPr>
          <a:lstStyle/>
          <a:p>
            <a:pPr algn="l" marL="518160" indent="-259080" lvl="1">
              <a:lnSpc>
                <a:spcPts val="4799"/>
              </a:lnSpc>
              <a:buFont typeface="Arial"/>
              <a:buChar char="•"/>
            </a:pPr>
            <a:r>
              <a:rPr lang="en-US" sz="2399" spc="-47">
                <a:solidFill>
                  <a:srgbClr val="000000"/>
                </a:solidFill>
                <a:latin typeface="Canva Sans"/>
                <a:ea typeface="Canva Sans"/>
                <a:cs typeface="Canva Sans"/>
                <a:sym typeface="Canva Sans"/>
              </a:rPr>
              <a:t>Phạm vi đề tài tập trung vào xây dựng ứng dụng nhắn tin nhóm cơ bản trên di động Android/iOS, với quy mô nhóm nhỏ và các tính năng cốt lõi như chat thời gian thực, chia sẻ file, quản lý nhóm. Đồ án chưa triển khai các tính năng nâng cao như gọi video hay mã hóa end-to-end để đảm bảo hoàn thành đúng tiến độ.</a:t>
            </a:r>
          </a:p>
          <a:p>
            <a:pPr algn="l" marL="518160" indent="-259080" lvl="1">
              <a:lnSpc>
                <a:spcPts val="4799"/>
              </a:lnSpc>
              <a:buFont typeface="Arial"/>
              <a:buChar char="•"/>
            </a:pPr>
            <a:r>
              <a:rPr lang="en-US" sz="2399" spc="-47">
                <a:solidFill>
                  <a:srgbClr val="000000"/>
                </a:solidFill>
                <a:latin typeface="Canva Sans"/>
                <a:ea typeface="Canva Sans"/>
                <a:cs typeface="Canva Sans"/>
                <a:sym typeface="Canva Sans"/>
              </a:rPr>
              <a:t>Về c</a:t>
            </a:r>
            <a:r>
              <a:rPr lang="en-US" sz="2399" spc="-47">
                <a:solidFill>
                  <a:srgbClr val="000000"/>
                </a:solidFill>
                <a:latin typeface="Canva Sans"/>
                <a:ea typeface="Canva Sans"/>
                <a:cs typeface="Canva Sans"/>
                <a:sym typeface="Canva Sans"/>
              </a:rPr>
              <a:t>ông nghệ, đề tài sử dụng Flutter để phát triển đa nền tảng nhanh chóng, kết hợp Firebase làm backend-as-a-service xử lý xác thực và đồng bộ dữ liệu re</a:t>
            </a:r>
            <a:r>
              <a:rPr lang="en-US" sz="2399" spc="-47">
                <a:solidFill>
                  <a:srgbClr val="000000"/>
                </a:solidFill>
                <a:latin typeface="Canva Sans"/>
                <a:ea typeface="Canva Sans"/>
                <a:cs typeface="Canva Sans"/>
                <a:sym typeface="Canva Sans"/>
              </a:rPr>
              <a:t>al-tim</a:t>
            </a:r>
            <a:r>
              <a:rPr lang="en-US" sz="2399" spc="-47">
                <a:solidFill>
                  <a:srgbClr val="000000"/>
                </a:solidFill>
                <a:latin typeface="Canva Sans"/>
                <a:ea typeface="Canva Sans"/>
                <a:cs typeface="Canva Sans"/>
                <a:sym typeface="Canva Sans"/>
              </a:rPr>
              <a:t>e qua Firestore, cùng Cloudinary để quản lý tệp tin hiệu quả hơn so với Firebase Storage thông thường. Provider giúp quản lý trạng thái theme và dữ liệu người dùng một cách mượt</a:t>
            </a:r>
          </a:p>
          <a:p>
            <a:pPr algn="l">
              <a:lnSpc>
                <a:spcPts val="4799"/>
              </a:lnSpc>
            </a:pPr>
          </a:p>
          <a:p>
            <a:pPr algn="l">
              <a:lnSpc>
                <a:spcPts val="479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Freeform 3" id="3"/>
          <p:cNvSpPr/>
          <p:nvPr/>
        </p:nvSpPr>
        <p:spPr>
          <a:xfrm flipH="false" flipV="false" rot="0">
            <a:off x="13339275" y="2656840"/>
            <a:ext cx="3218212" cy="6601460"/>
          </a:xfrm>
          <a:custGeom>
            <a:avLst/>
            <a:gdLst/>
            <a:ahLst/>
            <a:cxnLst/>
            <a:rect r="r" b="b" t="t" l="l"/>
            <a:pathLst>
              <a:path h="6601460" w="3218212">
                <a:moveTo>
                  <a:pt x="0" y="0"/>
                </a:moveTo>
                <a:lnTo>
                  <a:pt x="3218212" y="0"/>
                </a:lnTo>
                <a:lnTo>
                  <a:pt x="3218212" y="6601460"/>
                </a:lnTo>
                <a:lnTo>
                  <a:pt x="0" y="6601460"/>
                </a:lnTo>
                <a:lnTo>
                  <a:pt x="0" y="0"/>
                </a:lnTo>
                <a:close/>
              </a:path>
            </a:pathLst>
          </a:custGeom>
          <a:blipFill>
            <a:blip r:embed="rId3"/>
            <a:stretch>
              <a:fillRect l="0" t="0" r="0" b="0"/>
            </a:stretch>
          </a:blipFill>
        </p:spPr>
      </p:sp>
      <p:sp>
        <p:nvSpPr>
          <p:cNvPr name="Freeform 4" id="4"/>
          <p:cNvSpPr/>
          <p:nvPr/>
        </p:nvSpPr>
        <p:spPr>
          <a:xfrm flipH="false" flipV="false" rot="0">
            <a:off x="9144000" y="2656840"/>
            <a:ext cx="3193456" cy="6601460"/>
          </a:xfrm>
          <a:custGeom>
            <a:avLst/>
            <a:gdLst/>
            <a:ahLst/>
            <a:cxnLst/>
            <a:rect r="r" b="b" t="t" l="l"/>
            <a:pathLst>
              <a:path h="6601460" w="3193456">
                <a:moveTo>
                  <a:pt x="0" y="0"/>
                </a:moveTo>
                <a:lnTo>
                  <a:pt x="3193456" y="0"/>
                </a:lnTo>
                <a:lnTo>
                  <a:pt x="3193456" y="6601460"/>
                </a:lnTo>
                <a:lnTo>
                  <a:pt x="0" y="6601460"/>
                </a:lnTo>
                <a:lnTo>
                  <a:pt x="0" y="0"/>
                </a:lnTo>
                <a:close/>
              </a:path>
            </a:pathLst>
          </a:custGeom>
          <a:blipFill>
            <a:blip r:embed="rId4"/>
            <a:stretch>
              <a:fillRect l="0" t="0" r="0" b="0"/>
            </a:stretch>
          </a:blipFill>
        </p:spPr>
      </p:sp>
      <p:sp>
        <p:nvSpPr>
          <p:cNvPr name="TextBox 5" id="5"/>
          <p:cNvSpPr txBox="true"/>
          <p:nvPr/>
        </p:nvSpPr>
        <p:spPr>
          <a:xfrm rot="0">
            <a:off x="1028700" y="904875"/>
            <a:ext cx="16948515" cy="1094740"/>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Thiết kế và phát triển khai thác các tính năng chính</a:t>
            </a:r>
          </a:p>
        </p:txBody>
      </p:sp>
      <p:sp>
        <p:nvSpPr>
          <p:cNvPr name="TextBox 6" id="6"/>
          <p:cNvSpPr txBox="true"/>
          <p:nvPr/>
        </p:nvSpPr>
        <p:spPr>
          <a:xfrm rot="0">
            <a:off x="1028700" y="2744585"/>
            <a:ext cx="5974127" cy="1019175"/>
          </a:xfrm>
          <a:prstGeom prst="rect">
            <a:avLst/>
          </a:prstGeom>
        </p:spPr>
        <p:txBody>
          <a:bodyPr anchor="t" rtlCol="false" tIns="0" lIns="0" bIns="0" rIns="0">
            <a:spAutoFit/>
          </a:bodyPr>
          <a:lstStyle/>
          <a:p>
            <a:pPr algn="just">
              <a:lnSpc>
                <a:spcPts val="4199"/>
              </a:lnSpc>
            </a:pPr>
            <a:r>
              <a:rPr lang="en-US" b="true" sz="2999" spc="-59">
                <a:solidFill>
                  <a:srgbClr val="000000"/>
                </a:solidFill>
                <a:latin typeface="Canva Sans Bold"/>
                <a:ea typeface="Canva Sans Bold"/>
                <a:cs typeface="Canva Sans Bold"/>
                <a:sym typeface="Canva Sans Bold"/>
              </a:rPr>
              <a:t>Xác thực và đăng ký người dùng:</a:t>
            </a:r>
          </a:p>
          <a:p>
            <a:pPr algn="just">
              <a:lnSpc>
                <a:spcPts val="4199"/>
              </a:lnSpc>
            </a:pPr>
          </a:p>
        </p:txBody>
      </p:sp>
      <p:sp>
        <p:nvSpPr>
          <p:cNvPr name="TextBox 7" id="7"/>
          <p:cNvSpPr txBox="true"/>
          <p:nvPr/>
        </p:nvSpPr>
        <p:spPr>
          <a:xfrm rot="0">
            <a:off x="1028700" y="3519703"/>
            <a:ext cx="6770151" cy="5820537"/>
          </a:xfrm>
          <a:prstGeom prst="rect">
            <a:avLst/>
          </a:prstGeom>
        </p:spPr>
        <p:txBody>
          <a:bodyPr anchor="t" rtlCol="false" tIns="0" lIns="0" bIns="0" rIns="0">
            <a:spAutoFit/>
          </a:bodyPr>
          <a:lstStyle/>
          <a:p>
            <a:pPr algn="l" marL="518160" indent="-259080" lvl="1">
              <a:lnSpc>
                <a:spcPts val="4224"/>
              </a:lnSpc>
              <a:buFont typeface="Arial"/>
              <a:buChar char="•"/>
            </a:pPr>
            <a:r>
              <a:rPr lang="en-US" sz="2400" spc="-48">
                <a:solidFill>
                  <a:srgbClr val="000000"/>
                </a:solidFill>
                <a:latin typeface="Canva Sans"/>
                <a:ea typeface="Canva Sans"/>
                <a:cs typeface="Canva Sans"/>
                <a:sym typeface="Canva Sans"/>
              </a:rPr>
              <a:t>Màn</a:t>
            </a:r>
            <a:r>
              <a:rPr lang="en-US" sz="2400" spc="-48">
                <a:solidFill>
                  <a:srgbClr val="000000"/>
                </a:solidFill>
                <a:latin typeface="Canva Sans"/>
                <a:ea typeface="Canva Sans"/>
                <a:cs typeface="Canva Sans"/>
                <a:sym typeface="Canva Sans"/>
              </a:rPr>
              <a:t> hình Đăng ký cho phép tạo tài khoản mới với đầy đủ thông tin: họ tên, email, mật khẩu và chọn ảnh đại diện ngay từ bước đăng ký. Ảnh đại diện được tải lên Cloudinary ngay sau khi tạo tài khoản thành công và lưu URL vào Firestore.</a:t>
            </a:r>
          </a:p>
          <a:p>
            <a:pPr algn="l" marL="518160" indent="-259080" lvl="1">
              <a:lnSpc>
                <a:spcPts val="4224"/>
              </a:lnSpc>
              <a:buFont typeface="Arial"/>
              <a:buChar char="•"/>
            </a:pPr>
            <a:r>
              <a:rPr lang="en-US" sz="2400" spc="-48">
                <a:solidFill>
                  <a:srgbClr val="000000"/>
                </a:solidFill>
                <a:latin typeface="Canva Sans"/>
                <a:ea typeface="Canva Sans"/>
                <a:cs typeface="Canva Sans"/>
                <a:sym typeface="Canva Sans"/>
              </a:rPr>
              <a:t>Màn hình Đăng nhập có giao diện đơn giản, hiện đại với logo đặc trưng và thông điệp chào mừng. Người dùng chỉ cần nhập email và mật khẩu mà mình đã đăng kí để truy cập</a:t>
            </a:r>
          </a:p>
          <a:p>
            <a:pPr algn="l">
              <a:lnSpc>
                <a:spcPts val="4224"/>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Freeform 3" id="3"/>
          <p:cNvSpPr/>
          <p:nvPr/>
        </p:nvSpPr>
        <p:spPr>
          <a:xfrm flipH="false" flipV="false" rot="0">
            <a:off x="9144000" y="2656840"/>
            <a:ext cx="3073265" cy="6601460"/>
          </a:xfrm>
          <a:custGeom>
            <a:avLst/>
            <a:gdLst/>
            <a:ahLst/>
            <a:cxnLst/>
            <a:rect r="r" b="b" t="t" l="l"/>
            <a:pathLst>
              <a:path h="6601460" w="3073265">
                <a:moveTo>
                  <a:pt x="0" y="0"/>
                </a:moveTo>
                <a:lnTo>
                  <a:pt x="3073265" y="0"/>
                </a:lnTo>
                <a:lnTo>
                  <a:pt x="3073265" y="6601460"/>
                </a:lnTo>
                <a:lnTo>
                  <a:pt x="0" y="6601460"/>
                </a:lnTo>
                <a:lnTo>
                  <a:pt x="0" y="0"/>
                </a:lnTo>
                <a:close/>
              </a:path>
            </a:pathLst>
          </a:custGeom>
          <a:blipFill>
            <a:blip r:embed="rId3"/>
            <a:stretch>
              <a:fillRect l="0" t="-1540" r="-4621" b="-1540"/>
            </a:stretch>
          </a:blipFill>
        </p:spPr>
      </p:sp>
      <p:sp>
        <p:nvSpPr>
          <p:cNvPr name="Freeform 4" id="4"/>
          <p:cNvSpPr/>
          <p:nvPr/>
        </p:nvSpPr>
        <p:spPr>
          <a:xfrm flipH="false" flipV="false" rot="0">
            <a:off x="13302686" y="2656840"/>
            <a:ext cx="3205170" cy="6601460"/>
          </a:xfrm>
          <a:custGeom>
            <a:avLst/>
            <a:gdLst/>
            <a:ahLst/>
            <a:cxnLst/>
            <a:rect r="r" b="b" t="t" l="l"/>
            <a:pathLst>
              <a:path h="6601460" w="3205170">
                <a:moveTo>
                  <a:pt x="0" y="0"/>
                </a:moveTo>
                <a:lnTo>
                  <a:pt x="3205170" y="0"/>
                </a:lnTo>
                <a:lnTo>
                  <a:pt x="3205170" y="6601460"/>
                </a:lnTo>
                <a:lnTo>
                  <a:pt x="0" y="6601460"/>
                </a:lnTo>
                <a:lnTo>
                  <a:pt x="0" y="0"/>
                </a:lnTo>
                <a:close/>
              </a:path>
            </a:pathLst>
          </a:custGeom>
          <a:blipFill>
            <a:blip r:embed="rId4"/>
            <a:stretch>
              <a:fillRect l="0" t="0" r="-6382" b="-2788"/>
            </a:stretch>
          </a:blipFill>
        </p:spPr>
      </p:sp>
      <p:sp>
        <p:nvSpPr>
          <p:cNvPr name="TextBox 5" id="5"/>
          <p:cNvSpPr txBox="true"/>
          <p:nvPr/>
        </p:nvSpPr>
        <p:spPr>
          <a:xfrm rot="0">
            <a:off x="1028700" y="904875"/>
            <a:ext cx="16948515" cy="1094740"/>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Thiết kế và phát triển khai thác các tính năng chính</a:t>
            </a:r>
          </a:p>
        </p:txBody>
      </p:sp>
      <p:sp>
        <p:nvSpPr>
          <p:cNvPr name="TextBox 6" id="6"/>
          <p:cNvSpPr txBox="true"/>
          <p:nvPr/>
        </p:nvSpPr>
        <p:spPr>
          <a:xfrm rot="0">
            <a:off x="1028700" y="2744585"/>
            <a:ext cx="5974127" cy="1019175"/>
          </a:xfrm>
          <a:prstGeom prst="rect">
            <a:avLst/>
          </a:prstGeom>
        </p:spPr>
        <p:txBody>
          <a:bodyPr anchor="t" rtlCol="false" tIns="0" lIns="0" bIns="0" rIns="0">
            <a:spAutoFit/>
          </a:bodyPr>
          <a:lstStyle/>
          <a:p>
            <a:pPr algn="just">
              <a:lnSpc>
                <a:spcPts val="4199"/>
              </a:lnSpc>
            </a:pPr>
            <a:r>
              <a:rPr lang="en-US" b="true" sz="2999" spc="-59">
                <a:solidFill>
                  <a:srgbClr val="000000"/>
                </a:solidFill>
                <a:latin typeface="Canva Sans Bold"/>
                <a:ea typeface="Canva Sans Bold"/>
                <a:cs typeface="Canva Sans Bold"/>
                <a:sym typeface="Canva Sans Bold"/>
              </a:rPr>
              <a:t>Màn hình hồ sơ cá nhân</a:t>
            </a:r>
          </a:p>
          <a:p>
            <a:pPr algn="just">
              <a:lnSpc>
                <a:spcPts val="4199"/>
              </a:lnSpc>
            </a:pPr>
          </a:p>
        </p:txBody>
      </p:sp>
      <p:sp>
        <p:nvSpPr>
          <p:cNvPr name="TextBox 7" id="7"/>
          <p:cNvSpPr txBox="true"/>
          <p:nvPr/>
        </p:nvSpPr>
        <p:spPr>
          <a:xfrm rot="0">
            <a:off x="1028700" y="3510178"/>
            <a:ext cx="6892617" cy="4836795"/>
          </a:xfrm>
          <a:prstGeom prst="rect">
            <a:avLst/>
          </a:prstGeom>
        </p:spPr>
        <p:txBody>
          <a:bodyPr anchor="t" rtlCol="false" tIns="0" lIns="0" bIns="0" rIns="0">
            <a:spAutoFit/>
          </a:bodyPr>
          <a:lstStyle/>
          <a:p>
            <a:pPr algn="l" marL="518160" indent="-259080" lvl="1">
              <a:lnSpc>
                <a:spcPts val="4320"/>
              </a:lnSpc>
              <a:buFont typeface="Arial"/>
              <a:buChar char="•"/>
            </a:pPr>
            <a:r>
              <a:rPr lang="en-US" sz="2400" spc="-48">
                <a:solidFill>
                  <a:srgbClr val="000000"/>
                </a:solidFill>
                <a:latin typeface="Canva Sans"/>
                <a:ea typeface="Canva Sans"/>
                <a:cs typeface="Canva Sans"/>
                <a:sym typeface="Canva Sans"/>
              </a:rPr>
              <a:t>Sau khi đăng nhập, người dùng có thể truy cập màn hình cá nhân để xem và quản lý thông </a:t>
            </a:r>
            <a:r>
              <a:rPr lang="en-US" sz="2400" spc="-48">
                <a:solidFill>
                  <a:srgbClr val="000000"/>
                </a:solidFill>
                <a:latin typeface="Canva Sans"/>
                <a:ea typeface="Canva Sans"/>
                <a:cs typeface="Canva Sans"/>
                <a:sym typeface="Canva Sans"/>
              </a:rPr>
              <a:t>tin của mình.</a:t>
            </a:r>
          </a:p>
          <a:p>
            <a:pPr algn="l" marL="518160" indent="-259080" lvl="1">
              <a:lnSpc>
                <a:spcPts val="4320"/>
              </a:lnSpc>
              <a:buFont typeface="Arial"/>
              <a:buChar char="•"/>
            </a:pPr>
            <a:r>
              <a:rPr lang="en-US" sz="2400" spc="-48">
                <a:solidFill>
                  <a:srgbClr val="000000"/>
                </a:solidFill>
                <a:latin typeface="Canva Sans"/>
                <a:ea typeface="Canva Sans"/>
                <a:cs typeface="Canva Sans"/>
                <a:sym typeface="Canva Sans"/>
              </a:rPr>
              <a:t>Màn</a:t>
            </a:r>
            <a:r>
              <a:rPr lang="en-US" sz="2400" spc="-48">
                <a:solidFill>
                  <a:srgbClr val="000000"/>
                </a:solidFill>
                <a:latin typeface="Canva Sans"/>
                <a:ea typeface="Canva Sans"/>
                <a:cs typeface="Canva Sans"/>
                <a:sym typeface="Canva Sans"/>
              </a:rPr>
              <a:t> hình này hiển thị ảnh đại diện lớn, tên hiển thị (email làm tên tạm thời), thông tin chi tiết gồm email và UID từ Firebase Auth, công tắc chuyển đổi chế độ tối (Dark Mode), nút xem thông tin ứng dụng và đăng xuất.</a:t>
            </a:r>
          </a:p>
          <a:p>
            <a:pPr algn="l">
              <a:lnSpc>
                <a:spcPts val="432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Freeform 3" id="3"/>
          <p:cNvSpPr/>
          <p:nvPr/>
        </p:nvSpPr>
        <p:spPr>
          <a:xfrm flipH="false" flipV="false" rot="0">
            <a:off x="9144000" y="2656840"/>
            <a:ext cx="3193456" cy="6601460"/>
          </a:xfrm>
          <a:custGeom>
            <a:avLst/>
            <a:gdLst/>
            <a:ahLst/>
            <a:cxnLst/>
            <a:rect r="r" b="b" t="t" l="l"/>
            <a:pathLst>
              <a:path h="6601460" w="3193456">
                <a:moveTo>
                  <a:pt x="0" y="0"/>
                </a:moveTo>
                <a:lnTo>
                  <a:pt x="3193456" y="0"/>
                </a:lnTo>
                <a:lnTo>
                  <a:pt x="3193456" y="6601460"/>
                </a:lnTo>
                <a:lnTo>
                  <a:pt x="0" y="6601460"/>
                </a:lnTo>
                <a:lnTo>
                  <a:pt x="0" y="0"/>
                </a:lnTo>
                <a:close/>
              </a:path>
            </a:pathLst>
          </a:custGeom>
          <a:blipFill>
            <a:blip r:embed="rId3"/>
            <a:stretch>
              <a:fillRect l="0" t="0" r="0" b="0"/>
            </a:stretch>
          </a:blipFill>
        </p:spPr>
      </p:sp>
      <p:sp>
        <p:nvSpPr>
          <p:cNvPr name="Freeform 4" id="4"/>
          <p:cNvSpPr/>
          <p:nvPr/>
        </p:nvSpPr>
        <p:spPr>
          <a:xfrm flipH="false" flipV="false" rot="0">
            <a:off x="13302686" y="2656840"/>
            <a:ext cx="3143945" cy="6601460"/>
          </a:xfrm>
          <a:custGeom>
            <a:avLst/>
            <a:gdLst/>
            <a:ahLst/>
            <a:cxnLst/>
            <a:rect r="r" b="b" t="t" l="l"/>
            <a:pathLst>
              <a:path h="6601460" w="3143945">
                <a:moveTo>
                  <a:pt x="0" y="0"/>
                </a:moveTo>
                <a:lnTo>
                  <a:pt x="3143945" y="0"/>
                </a:lnTo>
                <a:lnTo>
                  <a:pt x="3143945" y="6601460"/>
                </a:lnTo>
                <a:lnTo>
                  <a:pt x="0" y="6601460"/>
                </a:lnTo>
                <a:lnTo>
                  <a:pt x="0" y="0"/>
                </a:lnTo>
                <a:close/>
              </a:path>
            </a:pathLst>
          </a:custGeom>
          <a:blipFill>
            <a:blip r:embed="rId4"/>
            <a:stretch>
              <a:fillRect l="0" t="0" r="0" b="0"/>
            </a:stretch>
          </a:blipFill>
        </p:spPr>
      </p:sp>
      <p:sp>
        <p:nvSpPr>
          <p:cNvPr name="TextBox 5" id="5"/>
          <p:cNvSpPr txBox="true"/>
          <p:nvPr/>
        </p:nvSpPr>
        <p:spPr>
          <a:xfrm rot="0">
            <a:off x="1028700" y="904875"/>
            <a:ext cx="16948515" cy="1094740"/>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Thiết kế và phát triển khai thác các tính năng chính</a:t>
            </a:r>
          </a:p>
        </p:txBody>
      </p:sp>
      <p:sp>
        <p:nvSpPr>
          <p:cNvPr name="TextBox 6" id="6"/>
          <p:cNvSpPr txBox="true"/>
          <p:nvPr/>
        </p:nvSpPr>
        <p:spPr>
          <a:xfrm rot="0">
            <a:off x="1028700" y="2744585"/>
            <a:ext cx="7029450" cy="1019175"/>
          </a:xfrm>
          <a:prstGeom prst="rect">
            <a:avLst/>
          </a:prstGeom>
        </p:spPr>
        <p:txBody>
          <a:bodyPr anchor="t" rtlCol="false" tIns="0" lIns="0" bIns="0" rIns="0">
            <a:spAutoFit/>
          </a:bodyPr>
          <a:lstStyle/>
          <a:p>
            <a:pPr algn="just">
              <a:lnSpc>
                <a:spcPts val="4199"/>
              </a:lnSpc>
            </a:pPr>
            <a:r>
              <a:rPr lang="en-US" b="true" sz="2999" spc="-59">
                <a:solidFill>
                  <a:srgbClr val="000000"/>
                </a:solidFill>
                <a:latin typeface="Canva Sans Bold"/>
                <a:ea typeface="Canva Sans Bold"/>
                <a:cs typeface="Canva Sans Bold"/>
                <a:sym typeface="Canva Sans Bold"/>
              </a:rPr>
              <a:t>Danh sách bạn bè và nhắn tin cá nhân</a:t>
            </a:r>
          </a:p>
          <a:p>
            <a:pPr algn="just">
              <a:lnSpc>
                <a:spcPts val="4199"/>
              </a:lnSpc>
            </a:pPr>
          </a:p>
        </p:txBody>
      </p:sp>
      <p:sp>
        <p:nvSpPr>
          <p:cNvPr name="TextBox 7" id="7"/>
          <p:cNvSpPr txBox="true"/>
          <p:nvPr/>
        </p:nvSpPr>
        <p:spPr>
          <a:xfrm rot="0">
            <a:off x="1028700" y="3510178"/>
            <a:ext cx="6892617" cy="5379720"/>
          </a:xfrm>
          <a:prstGeom prst="rect">
            <a:avLst/>
          </a:prstGeom>
        </p:spPr>
        <p:txBody>
          <a:bodyPr anchor="t" rtlCol="false" tIns="0" lIns="0" bIns="0" rIns="0">
            <a:spAutoFit/>
          </a:bodyPr>
          <a:lstStyle/>
          <a:p>
            <a:pPr algn="l" marL="518160" indent="-259080" lvl="1">
              <a:lnSpc>
                <a:spcPts val="4320"/>
              </a:lnSpc>
              <a:buFont typeface="Arial"/>
              <a:buChar char="•"/>
            </a:pPr>
            <a:r>
              <a:rPr lang="en-US" sz="2400" spc="-48">
                <a:solidFill>
                  <a:srgbClr val="000000"/>
                </a:solidFill>
                <a:latin typeface="Canva Sans"/>
                <a:ea typeface="Canva Sans"/>
                <a:cs typeface="Canva Sans"/>
                <a:sym typeface="Canva Sans"/>
              </a:rPr>
              <a:t>Màn hình Friends hiển thị danh sách tất cả người dùng đã đăng ký trong hệ thống, hoạt động như mộ</a:t>
            </a:r>
            <a:r>
              <a:rPr lang="en-US" sz="2400" spc="-48">
                <a:solidFill>
                  <a:srgbClr val="000000"/>
                </a:solidFill>
                <a:latin typeface="Canva Sans"/>
                <a:ea typeface="Canva Sans"/>
                <a:cs typeface="Canva Sans"/>
                <a:sym typeface="Canva Sans"/>
              </a:rPr>
              <a:t>t danh bạ</a:t>
            </a:r>
          </a:p>
          <a:p>
            <a:pPr algn="l" marL="518160" indent="-259080" lvl="1">
              <a:lnSpc>
                <a:spcPts val="4320"/>
              </a:lnSpc>
              <a:buFont typeface="Arial"/>
              <a:buChar char="•"/>
            </a:pPr>
            <a:r>
              <a:rPr lang="en-US" sz="2400" spc="-48">
                <a:solidFill>
                  <a:srgbClr val="000000"/>
                </a:solidFill>
                <a:latin typeface="Canva Sans"/>
                <a:ea typeface="Canva Sans"/>
                <a:cs typeface="Canva Sans"/>
                <a:sym typeface="Canva Sans"/>
              </a:rPr>
              <a:t>Mỗi mục</a:t>
            </a:r>
            <a:r>
              <a:rPr lang="en-US" sz="2400" spc="-48">
                <a:solidFill>
                  <a:srgbClr val="000000"/>
                </a:solidFill>
                <a:latin typeface="Canva Sans"/>
                <a:ea typeface="Canva Sans"/>
                <a:cs typeface="Canva Sans"/>
                <a:sym typeface="Canva Sans"/>
              </a:rPr>
              <a:t> bạn bè bao gồm ảnh đại diện, email (làm tên hiển thị), trạng thái online/offline và nút chat nhanh. Khi nhấn vào một người dùng, hệ thống tự động tạo hoặc mở hội thoại cá nhân với chatId được sinh duy nhất từ việc sắp xếp và nối hai UID.</a:t>
            </a:r>
          </a:p>
          <a:p>
            <a:pPr algn="l">
              <a:lnSpc>
                <a:spcPts val="432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8E6E3"/>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376223"/>
          </a:xfrm>
          <a:custGeom>
            <a:avLst/>
            <a:gdLst/>
            <a:ahLst/>
            <a:cxnLst/>
            <a:rect r="r" b="b" t="t" l="l"/>
            <a:pathLst>
              <a:path h="376223" w="18288000">
                <a:moveTo>
                  <a:pt x="0" y="0"/>
                </a:moveTo>
                <a:lnTo>
                  <a:pt x="18288000" y="0"/>
                </a:lnTo>
                <a:lnTo>
                  <a:pt x="18288000" y="376223"/>
                </a:lnTo>
                <a:lnTo>
                  <a:pt x="0" y="376223"/>
                </a:lnTo>
                <a:lnTo>
                  <a:pt x="0" y="0"/>
                </a:lnTo>
                <a:close/>
              </a:path>
            </a:pathLst>
          </a:custGeom>
          <a:blipFill>
            <a:blip r:embed="rId2"/>
            <a:stretch>
              <a:fillRect l="0" t="-1531929" r="0" b="-1102351"/>
            </a:stretch>
          </a:blipFill>
        </p:spPr>
      </p:sp>
      <p:sp>
        <p:nvSpPr>
          <p:cNvPr name="Freeform 3" id="3"/>
          <p:cNvSpPr/>
          <p:nvPr/>
        </p:nvSpPr>
        <p:spPr>
          <a:xfrm flipH="false" flipV="false" rot="0">
            <a:off x="6757999" y="2718073"/>
            <a:ext cx="3126363" cy="6478995"/>
          </a:xfrm>
          <a:custGeom>
            <a:avLst/>
            <a:gdLst/>
            <a:ahLst/>
            <a:cxnLst/>
            <a:rect r="r" b="b" t="t" l="l"/>
            <a:pathLst>
              <a:path h="6478995" w="3126363">
                <a:moveTo>
                  <a:pt x="0" y="0"/>
                </a:moveTo>
                <a:lnTo>
                  <a:pt x="3126363" y="0"/>
                </a:lnTo>
                <a:lnTo>
                  <a:pt x="3126363" y="6478994"/>
                </a:lnTo>
                <a:lnTo>
                  <a:pt x="0" y="6478994"/>
                </a:lnTo>
                <a:lnTo>
                  <a:pt x="0" y="0"/>
                </a:lnTo>
                <a:close/>
              </a:path>
            </a:pathLst>
          </a:custGeom>
          <a:blipFill>
            <a:blip r:embed="rId3"/>
            <a:stretch>
              <a:fillRect l="0" t="0" r="-2937" b="-1890"/>
            </a:stretch>
          </a:blipFill>
        </p:spPr>
      </p:sp>
      <p:sp>
        <p:nvSpPr>
          <p:cNvPr name="Freeform 4" id="4"/>
          <p:cNvSpPr/>
          <p:nvPr/>
        </p:nvSpPr>
        <p:spPr>
          <a:xfrm flipH="false" flipV="false" rot="0">
            <a:off x="10464291" y="2730977"/>
            <a:ext cx="3131853" cy="6466090"/>
          </a:xfrm>
          <a:custGeom>
            <a:avLst/>
            <a:gdLst/>
            <a:ahLst/>
            <a:cxnLst/>
            <a:rect r="r" b="b" t="t" l="l"/>
            <a:pathLst>
              <a:path h="6466090" w="3131853">
                <a:moveTo>
                  <a:pt x="0" y="0"/>
                </a:moveTo>
                <a:lnTo>
                  <a:pt x="3131852" y="0"/>
                </a:lnTo>
                <a:lnTo>
                  <a:pt x="3131852" y="6466090"/>
                </a:lnTo>
                <a:lnTo>
                  <a:pt x="0" y="6466090"/>
                </a:lnTo>
                <a:lnTo>
                  <a:pt x="0" y="0"/>
                </a:lnTo>
                <a:close/>
              </a:path>
            </a:pathLst>
          </a:custGeom>
          <a:blipFill>
            <a:blip r:embed="rId4"/>
            <a:stretch>
              <a:fillRect l="0" t="-2113" r="-3453" b="-936"/>
            </a:stretch>
          </a:blipFill>
        </p:spPr>
      </p:sp>
      <p:sp>
        <p:nvSpPr>
          <p:cNvPr name="Freeform 5" id="5"/>
          <p:cNvSpPr/>
          <p:nvPr/>
        </p:nvSpPr>
        <p:spPr>
          <a:xfrm flipH="false" flipV="false" rot="0">
            <a:off x="14177168" y="2730977"/>
            <a:ext cx="2992357" cy="6466090"/>
          </a:xfrm>
          <a:custGeom>
            <a:avLst/>
            <a:gdLst/>
            <a:ahLst/>
            <a:cxnLst/>
            <a:rect r="r" b="b" t="t" l="l"/>
            <a:pathLst>
              <a:path h="6466090" w="2992357">
                <a:moveTo>
                  <a:pt x="0" y="0"/>
                </a:moveTo>
                <a:lnTo>
                  <a:pt x="2992357" y="0"/>
                </a:lnTo>
                <a:lnTo>
                  <a:pt x="2992357" y="6466090"/>
                </a:lnTo>
                <a:lnTo>
                  <a:pt x="0" y="6466090"/>
                </a:lnTo>
                <a:lnTo>
                  <a:pt x="0" y="0"/>
                </a:lnTo>
                <a:close/>
              </a:path>
            </a:pathLst>
          </a:custGeom>
          <a:blipFill>
            <a:blip r:embed="rId5"/>
            <a:stretch>
              <a:fillRect l="0" t="-2263" r="-11395" b="-4027"/>
            </a:stretch>
          </a:blipFill>
        </p:spPr>
      </p:sp>
      <p:sp>
        <p:nvSpPr>
          <p:cNvPr name="TextBox 6" id="6"/>
          <p:cNvSpPr txBox="true"/>
          <p:nvPr/>
        </p:nvSpPr>
        <p:spPr>
          <a:xfrm rot="0">
            <a:off x="1028700" y="904875"/>
            <a:ext cx="16948515" cy="1094740"/>
          </a:xfrm>
          <a:prstGeom prst="rect">
            <a:avLst/>
          </a:prstGeom>
        </p:spPr>
        <p:txBody>
          <a:bodyPr anchor="t" rtlCol="false" tIns="0" lIns="0" bIns="0" rIns="0">
            <a:spAutoFit/>
          </a:bodyPr>
          <a:lstStyle/>
          <a:p>
            <a:pPr algn="l">
              <a:lnSpc>
                <a:spcPts val="8959"/>
              </a:lnSpc>
            </a:pPr>
            <a:r>
              <a:rPr lang="en-US" sz="6399" i="true" spc="-255">
                <a:solidFill>
                  <a:srgbClr val="000000"/>
                </a:solidFill>
                <a:latin typeface="IBM Plex Serif Italics"/>
                <a:ea typeface="IBM Plex Serif Italics"/>
                <a:cs typeface="IBM Plex Serif Italics"/>
                <a:sym typeface="IBM Plex Serif Italics"/>
              </a:rPr>
              <a:t>Thiết kế và phát triển khai thác các tính năng chính</a:t>
            </a:r>
          </a:p>
        </p:txBody>
      </p:sp>
      <p:sp>
        <p:nvSpPr>
          <p:cNvPr name="TextBox 7" id="7"/>
          <p:cNvSpPr txBox="true"/>
          <p:nvPr/>
        </p:nvSpPr>
        <p:spPr>
          <a:xfrm rot="0">
            <a:off x="1028700" y="2744585"/>
            <a:ext cx="7029450" cy="1019175"/>
          </a:xfrm>
          <a:prstGeom prst="rect">
            <a:avLst/>
          </a:prstGeom>
        </p:spPr>
        <p:txBody>
          <a:bodyPr anchor="t" rtlCol="false" tIns="0" lIns="0" bIns="0" rIns="0">
            <a:spAutoFit/>
          </a:bodyPr>
          <a:lstStyle/>
          <a:p>
            <a:pPr algn="just">
              <a:lnSpc>
                <a:spcPts val="4199"/>
              </a:lnSpc>
            </a:pPr>
            <a:r>
              <a:rPr lang="en-US" b="true" sz="2999" spc="-59">
                <a:solidFill>
                  <a:srgbClr val="000000"/>
                </a:solidFill>
                <a:latin typeface="Canva Sans Bold"/>
                <a:ea typeface="Canva Sans Bold"/>
                <a:cs typeface="Canva Sans Bold"/>
                <a:sym typeface="Canva Sans Bold"/>
              </a:rPr>
              <a:t>Quản lý nhóm chat</a:t>
            </a:r>
          </a:p>
          <a:p>
            <a:pPr algn="just">
              <a:lnSpc>
                <a:spcPts val="4199"/>
              </a:lnSpc>
            </a:pPr>
          </a:p>
        </p:txBody>
      </p:sp>
      <p:sp>
        <p:nvSpPr>
          <p:cNvPr name="TextBox 8" id="8"/>
          <p:cNvSpPr txBox="true"/>
          <p:nvPr/>
        </p:nvSpPr>
        <p:spPr>
          <a:xfrm rot="0">
            <a:off x="1028700" y="3510178"/>
            <a:ext cx="5377108" cy="5922645"/>
          </a:xfrm>
          <a:prstGeom prst="rect">
            <a:avLst/>
          </a:prstGeom>
        </p:spPr>
        <p:txBody>
          <a:bodyPr anchor="t" rtlCol="false" tIns="0" lIns="0" bIns="0" rIns="0">
            <a:spAutoFit/>
          </a:bodyPr>
          <a:lstStyle/>
          <a:p>
            <a:pPr algn="l" marL="518160" indent="-259080" lvl="1">
              <a:lnSpc>
                <a:spcPts val="4320"/>
              </a:lnSpc>
              <a:buFont typeface="Arial"/>
              <a:buChar char="•"/>
            </a:pPr>
            <a:r>
              <a:rPr lang="en-US" sz="2400" spc="-48">
                <a:solidFill>
                  <a:srgbClr val="000000"/>
                </a:solidFill>
                <a:latin typeface="Canva Sans"/>
                <a:ea typeface="Canva Sans"/>
                <a:cs typeface="Canva Sans"/>
                <a:sym typeface="Canva Sans"/>
              </a:rPr>
              <a:t>Tạo nhóm mới: Người dùng nhập tên nhóm và chọn thành viên từ danh sách bạn bè thông qua checkbox để tạo nhóm.</a:t>
            </a:r>
          </a:p>
          <a:p>
            <a:pPr algn="l" marL="518160" indent="-259080" lvl="1">
              <a:lnSpc>
                <a:spcPts val="4320"/>
              </a:lnSpc>
              <a:buFont typeface="Arial"/>
              <a:buChar char="•"/>
            </a:pPr>
            <a:r>
              <a:rPr lang="en-US" sz="2400" spc="-48">
                <a:solidFill>
                  <a:srgbClr val="000000"/>
                </a:solidFill>
                <a:latin typeface="Canva Sans"/>
                <a:ea typeface="Canva Sans"/>
                <a:cs typeface="Canva Sans"/>
                <a:sym typeface="Canva Sans"/>
              </a:rPr>
              <a:t>D</a:t>
            </a:r>
            <a:r>
              <a:rPr lang="en-US" sz="2400" spc="-48">
                <a:solidFill>
                  <a:srgbClr val="000000"/>
                </a:solidFill>
                <a:latin typeface="Canva Sans"/>
                <a:ea typeface="Canva Sans"/>
                <a:cs typeface="Canva Sans"/>
                <a:sym typeface="Canva Sans"/>
              </a:rPr>
              <a:t>anh sách nhóm : Hiển thị các nhóm đã tham gia với số lượng thành viên. Trong nhóm, người dùng có thể tắt/bật thông báo, rời nhóm hoặc thực hiện các thao tác quản lý khác.</a:t>
            </a:r>
          </a:p>
          <a:p>
            <a:pPr algn="l">
              <a:lnSpc>
                <a:spcPts val="432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DAG9dhHg_Bs</dc:identifier>
  <dcterms:modified xsi:type="dcterms:W3CDTF">2011-08-01T06:04:30Z</dcterms:modified>
  <cp:revision>1</cp:revision>
  <dc:title>07/01/2026</dc:title>
</cp:coreProperties>
</file>

<file path=docProps/thumbnail.jpeg>
</file>